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7" r:id="rId2"/>
    <p:sldId id="262" r:id="rId3"/>
    <p:sldId id="259" r:id="rId4"/>
    <p:sldId id="263" r:id="rId5"/>
    <p:sldId id="260"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7B38F-C51F-42EC-8C5B-567174D8BC20}" v="87" dt="2024-06-29T11:17:42.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60"/>
  </p:normalViewPr>
  <p:slideViewPr>
    <p:cSldViewPr snapToGrid="0">
      <p:cViewPr varScale="1">
        <p:scale>
          <a:sx n="59" d="100"/>
          <a:sy n="59" d="100"/>
        </p:scale>
        <p:origin x="5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suja Basaveshwar" userId="d8a6c56223b3238a" providerId="LiveId" clId="{3077B38F-C51F-42EC-8C5B-567174D8BC20}"/>
    <pc:docChg chg="undo custSel addSld delSld modSld sldOrd">
      <pc:chgData name="Srisuja Basaveshwar" userId="d8a6c56223b3238a" providerId="LiveId" clId="{3077B38F-C51F-42EC-8C5B-567174D8BC20}" dt="2024-06-29T11:26:13.274" v="1510" actId="1076"/>
      <pc:docMkLst>
        <pc:docMk/>
      </pc:docMkLst>
      <pc:sldChg chg="addSp delSp modSp new del mod modClrScheme chgLayout">
        <pc:chgData name="Srisuja Basaveshwar" userId="d8a6c56223b3238a" providerId="LiveId" clId="{3077B38F-C51F-42EC-8C5B-567174D8BC20}" dt="2024-06-29T09:39:45.584" v="4" actId="47"/>
        <pc:sldMkLst>
          <pc:docMk/>
          <pc:sldMk cId="713442660" sldId="261"/>
        </pc:sldMkLst>
        <pc:spChg chg="add del mod">
          <ac:chgData name="Srisuja Basaveshwar" userId="d8a6c56223b3238a" providerId="LiveId" clId="{3077B38F-C51F-42EC-8C5B-567174D8BC20}" dt="2024-06-29T09:39:41.326" v="2" actId="700"/>
          <ac:spMkLst>
            <pc:docMk/>
            <pc:sldMk cId="713442660" sldId="261"/>
            <ac:spMk id="2" creationId="{BBD0789C-43A0-4F76-FE42-473FE56C83BD}"/>
          </ac:spMkLst>
        </pc:spChg>
        <pc:spChg chg="add del mod">
          <ac:chgData name="Srisuja Basaveshwar" userId="d8a6c56223b3238a" providerId="LiveId" clId="{3077B38F-C51F-42EC-8C5B-567174D8BC20}" dt="2024-06-29T09:39:41.326" v="2" actId="700"/>
          <ac:spMkLst>
            <pc:docMk/>
            <pc:sldMk cId="713442660" sldId="261"/>
            <ac:spMk id="3" creationId="{4E455615-C448-756E-374F-1B595984D542}"/>
          </ac:spMkLst>
        </pc:spChg>
      </pc:sldChg>
      <pc:sldChg chg="modSp add mod ord">
        <pc:chgData name="Srisuja Basaveshwar" userId="d8a6c56223b3238a" providerId="LiveId" clId="{3077B38F-C51F-42EC-8C5B-567174D8BC20}" dt="2024-06-29T11:23:35.128" v="1489" actId="14100"/>
        <pc:sldMkLst>
          <pc:docMk/>
          <pc:sldMk cId="0" sldId="262"/>
        </pc:sldMkLst>
        <pc:spChg chg="mod">
          <ac:chgData name="Srisuja Basaveshwar" userId="d8a6c56223b3238a" providerId="LiveId" clId="{3077B38F-C51F-42EC-8C5B-567174D8BC20}" dt="2024-06-29T10:01:29.001" v="253" actId="20577"/>
          <ac:spMkLst>
            <pc:docMk/>
            <pc:sldMk cId="0" sldId="262"/>
            <ac:spMk id="224" creationId="{00000000-0000-0000-0000-000000000000}"/>
          </ac:spMkLst>
        </pc:spChg>
        <pc:spChg chg="mod">
          <ac:chgData name="Srisuja Basaveshwar" userId="d8a6c56223b3238a" providerId="LiveId" clId="{3077B38F-C51F-42EC-8C5B-567174D8BC20}" dt="2024-06-29T10:23:31.945" v="752" actId="255"/>
          <ac:spMkLst>
            <pc:docMk/>
            <pc:sldMk cId="0" sldId="262"/>
            <ac:spMk id="225" creationId="{00000000-0000-0000-0000-000000000000}"/>
          </ac:spMkLst>
        </pc:spChg>
        <pc:graphicFrameChg chg="mod modGraphic">
          <ac:chgData name="Srisuja Basaveshwar" userId="d8a6c56223b3238a" providerId="LiveId" clId="{3077B38F-C51F-42EC-8C5B-567174D8BC20}" dt="2024-06-29T11:23:35.128" v="1489" actId="14100"/>
          <ac:graphicFrameMkLst>
            <pc:docMk/>
            <pc:sldMk cId="0" sldId="262"/>
            <ac:graphicFrameMk id="226" creationId="{00000000-0000-0000-0000-000000000000}"/>
          </ac:graphicFrameMkLst>
        </pc:graphicFrameChg>
      </pc:sldChg>
      <pc:sldChg chg="modSp add mod">
        <pc:chgData name="Srisuja Basaveshwar" userId="d8a6c56223b3238a" providerId="LiveId" clId="{3077B38F-C51F-42EC-8C5B-567174D8BC20}" dt="2024-06-29T11:23:56.563" v="1491" actId="14100"/>
        <pc:sldMkLst>
          <pc:docMk/>
          <pc:sldMk cId="0" sldId="263"/>
        </pc:sldMkLst>
        <pc:spChg chg="mod">
          <ac:chgData name="Srisuja Basaveshwar" userId="d8a6c56223b3238a" providerId="LiveId" clId="{3077B38F-C51F-42EC-8C5B-567174D8BC20}" dt="2024-06-29T11:02:09.870" v="958" actId="14100"/>
          <ac:spMkLst>
            <pc:docMk/>
            <pc:sldMk cId="0" sldId="263"/>
            <ac:spMk id="224" creationId="{00000000-0000-0000-0000-000000000000}"/>
          </ac:spMkLst>
        </pc:spChg>
        <pc:spChg chg="mod">
          <ac:chgData name="Srisuja Basaveshwar" userId="d8a6c56223b3238a" providerId="LiveId" clId="{3077B38F-C51F-42EC-8C5B-567174D8BC20}" dt="2024-06-29T11:05:16.744" v="1128" actId="255"/>
          <ac:spMkLst>
            <pc:docMk/>
            <pc:sldMk cId="0" sldId="263"/>
            <ac:spMk id="225" creationId="{00000000-0000-0000-0000-000000000000}"/>
          </ac:spMkLst>
        </pc:spChg>
        <pc:graphicFrameChg chg="mod modGraphic">
          <ac:chgData name="Srisuja Basaveshwar" userId="d8a6c56223b3238a" providerId="LiveId" clId="{3077B38F-C51F-42EC-8C5B-567174D8BC20}" dt="2024-06-29T11:23:56.563" v="1491" actId="14100"/>
          <ac:graphicFrameMkLst>
            <pc:docMk/>
            <pc:sldMk cId="0" sldId="263"/>
            <ac:graphicFrameMk id="226" creationId="{00000000-0000-0000-0000-000000000000}"/>
          </ac:graphicFrameMkLst>
        </pc:graphicFrameChg>
      </pc:sldChg>
      <pc:sldChg chg="modSp add mod">
        <pc:chgData name="Srisuja Basaveshwar" userId="d8a6c56223b3238a" providerId="LiveId" clId="{3077B38F-C51F-42EC-8C5B-567174D8BC20}" dt="2024-06-29T11:26:13.274" v="1510" actId="1076"/>
        <pc:sldMkLst>
          <pc:docMk/>
          <pc:sldMk cId="0" sldId="264"/>
        </pc:sldMkLst>
        <pc:spChg chg="mod">
          <ac:chgData name="Srisuja Basaveshwar" userId="d8a6c56223b3238a" providerId="LiveId" clId="{3077B38F-C51F-42EC-8C5B-567174D8BC20}" dt="2024-06-29T11:19:20.727" v="1457" actId="20577"/>
          <ac:spMkLst>
            <pc:docMk/>
            <pc:sldMk cId="0" sldId="264"/>
            <ac:spMk id="224" creationId="{00000000-0000-0000-0000-000000000000}"/>
          </ac:spMkLst>
        </pc:spChg>
        <pc:spChg chg="mod">
          <ac:chgData name="Srisuja Basaveshwar" userId="d8a6c56223b3238a" providerId="LiveId" clId="{3077B38F-C51F-42EC-8C5B-567174D8BC20}" dt="2024-06-29T11:19:12.780" v="1447" actId="255"/>
          <ac:spMkLst>
            <pc:docMk/>
            <pc:sldMk cId="0" sldId="264"/>
            <ac:spMk id="225" creationId="{00000000-0000-0000-0000-000000000000}"/>
          </ac:spMkLst>
        </pc:spChg>
        <pc:graphicFrameChg chg="mod modGraphic">
          <ac:chgData name="Srisuja Basaveshwar" userId="d8a6c56223b3238a" providerId="LiveId" clId="{3077B38F-C51F-42EC-8C5B-567174D8BC20}" dt="2024-06-29T11:26:13.274" v="1510" actId="1076"/>
          <ac:graphicFrameMkLst>
            <pc:docMk/>
            <pc:sldMk cId="0" sldId="264"/>
            <ac:graphicFrameMk id="226" creationId="{00000000-0000-0000-0000-000000000000}"/>
          </ac:graphicFrameMkLst>
        </pc:graphicFrameChg>
      </pc:sldChg>
      <pc:sldChg chg="modSp add del">
        <pc:chgData name="Srisuja Basaveshwar" userId="d8a6c56223b3238a" providerId="LiveId" clId="{3077B38F-C51F-42EC-8C5B-567174D8BC20}" dt="2024-06-29T09:55:50.338" v="38"/>
        <pc:sldMkLst>
          <pc:docMk/>
          <pc:sldMk cId="0" sldId="265"/>
        </pc:sldMkLst>
        <pc:graphicFrameChg chg="mod">
          <ac:chgData name="Srisuja Basaveshwar" userId="d8a6c56223b3238a" providerId="LiveId" clId="{3077B38F-C51F-42EC-8C5B-567174D8BC20}" dt="2024-06-29T09:55:48.889" v="37"/>
          <ac:graphicFrameMkLst>
            <pc:docMk/>
            <pc:sldMk cId="0" sldId="265"/>
            <ac:graphicFrameMk id="226"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45BEF0-9E88-464D-9F1C-9122F199912B}" type="datetimeFigureOut">
              <a:rPr lang="en-IN" smtClean="0"/>
              <a:t>29-06-2024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B6A4F-55C4-4F74-943B-AC7883F44D4B}" type="slidenum">
              <a:rPr lang="en-IN" smtClean="0"/>
              <a:t>‹#›</a:t>
            </a:fld>
            <a:endParaRPr lang="en-IN"/>
          </a:p>
        </p:txBody>
      </p:sp>
    </p:spTree>
    <p:extLst>
      <p:ext uri="{BB962C8B-B14F-4D97-AF65-F5344CB8AC3E}">
        <p14:creationId xmlns:p14="http://schemas.microsoft.com/office/powerpoint/2010/main" val="2266326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bfcf64ecd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bfcf64ecd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8B6A4F-55C4-4F74-943B-AC7883F44D4B}" type="slidenum">
              <a:rPr lang="en-IN" smtClean="0"/>
              <a:t>3</a:t>
            </a:fld>
            <a:endParaRPr lang="en-IN"/>
          </a:p>
        </p:txBody>
      </p:sp>
    </p:spTree>
    <p:extLst>
      <p:ext uri="{BB962C8B-B14F-4D97-AF65-F5344CB8AC3E}">
        <p14:creationId xmlns:p14="http://schemas.microsoft.com/office/powerpoint/2010/main" val="244177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bfcf64ecd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bfcf64ecd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8B6A4F-55C4-4F74-943B-AC7883F44D4B}" type="slidenum">
              <a:rPr lang="en-IN" smtClean="0"/>
              <a:t>5</a:t>
            </a:fld>
            <a:endParaRPr lang="en-IN"/>
          </a:p>
        </p:txBody>
      </p:sp>
    </p:spTree>
    <p:extLst>
      <p:ext uri="{BB962C8B-B14F-4D97-AF65-F5344CB8AC3E}">
        <p14:creationId xmlns:p14="http://schemas.microsoft.com/office/powerpoint/2010/main" val="1614923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bfcf64ecd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bfcf64ecd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09FAA-6EAE-7EF6-B340-AB61764EAB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62F749-9199-7A13-10A4-AC3EA86D00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50045DE-1A04-C863-7C4C-7CCCEAC89559}"/>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5" name="Footer Placeholder 4">
            <a:extLst>
              <a:ext uri="{FF2B5EF4-FFF2-40B4-BE49-F238E27FC236}">
                <a16:creationId xmlns:a16="http://schemas.microsoft.com/office/drawing/2014/main" id="{77997E0B-9020-C43E-0A19-3C843D3174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245B8C-75BD-C317-B77E-5FBF989B53AD}"/>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382127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2DD-C7B3-DEAE-2ACB-A38CFCFD80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A0E135-8D82-F0C0-AE05-7535B8501F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CB054B-E439-B751-56E9-6745ED24C151}"/>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5" name="Footer Placeholder 4">
            <a:extLst>
              <a:ext uri="{FF2B5EF4-FFF2-40B4-BE49-F238E27FC236}">
                <a16:creationId xmlns:a16="http://schemas.microsoft.com/office/drawing/2014/main" id="{B8D3C4B0-EC16-EF21-D5D7-47182EE929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18792-67ED-CF87-9C3F-D2CD8DAC8BA0}"/>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190112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06BAB5-8874-A2AB-A1AE-A5F059F878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0E7DA5-7EBD-FE39-9CD5-62AA76EF08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B0DAFA-A431-3ABD-7F3C-11FC6CE3661C}"/>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5" name="Footer Placeholder 4">
            <a:extLst>
              <a:ext uri="{FF2B5EF4-FFF2-40B4-BE49-F238E27FC236}">
                <a16:creationId xmlns:a16="http://schemas.microsoft.com/office/drawing/2014/main" id="{E961EB54-FE78-5F71-02A2-7FD722556B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06F41E-B890-694B-629C-D433315DCCD4}"/>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207693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050A3-7AC9-0F13-0B37-3CE30F7194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C4E0B6-ED69-C10F-FDFB-0301376E37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451E2-804C-9505-19FB-6312A4662791}"/>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5" name="Footer Placeholder 4">
            <a:extLst>
              <a:ext uri="{FF2B5EF4-FFF2-40B4-BE49-F238E27FC236}">
                <a16:creationId xmlns:a16="http://schemas.microsoft.com/office/drawing/2014/main" id="{396B68E4-49D9-9607-9C86-36FD9E6FA8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3A39F0-0C34-64E6-1221-09C1B75DD149}"/>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14211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E998-34FC-234E-6135-5553DC06D6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6FCF165-F1DD-5B85-CC87-BD19536A42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E159F8-52E5-4F55-8243-8EFE847588E5}"/>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5" name="Footer Placeholder 4">
            <a:extLst>
              <a:ext uri="{FF2B5EF4-FFF2-40B4-BE49-F238E27FC236}">
                <a16:creationId xmlns:a16="http://schemas.microsoft.com/office/drawing/2014/main" id="{FB8C0B51-2238-2497-C23A-CA5D27A4B0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EC053-6F65-4EDA-F7EA-A61B06F750D8}"/>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165391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FE46-C2C0-ACCF-DFC4-45ADF8680F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090908-9C06-DE0F-53E9-88C41B00AD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D576F5-3E22-CF1A-B0A0-3C7C212D39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73BF2D-0FA1-3524-3E16-E4571A548125}"/>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6" name="Footer Placeholder 5">
            <a:extLst>
              <a:ext uri="{FF2B5EF4-FFF2-40B4-BE49-F238E27FC236}">
                <a16:creationId xmlns:a16="http://schemas.microsoft.com/office/drawing/2014/main" id="{BE429444-9F82-72C1-BC97-EF688712AD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1530A4-120C-A186-EB5D-7079EAB4AE46}"/>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131116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7DAC-A740-21EF-F49F-78235DEBA1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8157C3-026C-6927-73E9-C0BD18BD8D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3907A2-E9EF-F821-DF4F-F629AB4D42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0000BB7-B787-3E91-C300-6D83147A28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F41926-6EF8-4EA5-9E91-44D23BB83F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C544C1-6D6E-1734-3351-B3FD58F753DA}"/>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8" name="Footer Placeholder 7">
            <a:extLst>
              <a:ext uri="{FF2B5EF4-FFF2-40B4-BE49-F238E27FC236}">
                <a16:creationId xmlns:a16="http://schemas.microsoft.com/office/drawing/2014/main" id="{C3B1B764-3B58-019D-2763-56D1CE7F3E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D0DF19-761B-ED80-C698-F3C741948C1A}"/>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1634096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4DDB-B320-BF21-66F2-B4FD867597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261198-55C2-AE9E-C289-45B790DB30A2}"/>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4" name="Footer Placeholder 3">
            <a:extLst>
              <a:ext uri="{FF2B5EF4-FFF2-40B4-BE49-F238E27FC236}">
                <a16:creationId xmlns:a16="http://schemas.microsoft.com/office/drawing/2014/main" id="{684FAE92-DE6E-D130-695F-B60CB38470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868227-26E2-AAF2-C99F-AD9A4BC7D492}"/>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128194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B1AF6-A07A-C237-5AC1-B9ABB6041852}"/>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3" name="Footer Placeholder 2">
            <a:extLst>
              <a:ext uri="{FF2B5EF4-FFF2-40B4-BE49-F238E27FC236}">
                <a16:creationId xmlns:a16="http://schemas.microsoft.com/office/drawing/2014/main" id="{13F9503A-59EC-0525-278F-404E07CC249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B7C967-2978-18DA-6E7B-C7D0DDA1E167}"/>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4098590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D2A2-E57F-57C9-7FCC-5E3E34980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FDF2942-5CA1-9FC5-45A5-7E553C50D6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ECD72A0-CD7E-6906-27FD-E3B67EAD0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F04F49-25B4-F277-0E7B-FBD3BAA7D8F8}"/>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6" name="Footer Placeholder 5">
            <a:extLst>
              <a:ext uri="{FF2B5EF4-FFF2-40B4-BE49-F238E27FC236}">
                <a16:creationId xmlns:a16="http://schemas.microsoft.com/office/drawing/2014/main" id="{90235F21-A910-A82C-F89B-DF46688DB6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3C8222-4257-69AF-C940-1E028CBF313D}"/>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3784213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C18C-F824-E0CF-B79C-3FDE95D5D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3B895D4-397B-82A5-F09D-25F8C1BB3F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F878A0-C366-6773-1DAA-673DB3ACF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F77EC-0F32-DBFF-CA7D-3C289C1A3DF9}"/>
              </a:ext>
            </a:extLst>
          </p:cNvPr>
          <p:cNvSpPr>
            <a:spLocks noGrp="1"/>
          </p:cNvSpPr>
          <p:nvPr>
            <p:ph type="dt" sz="half" idx="10"/>
          </p:nvPr>
        </p:nvSpPr>
        <p:spPr/>
        <p:txBody>
          <a:bodyPr/>
          <a:lstStyle/>
          <a:p>
            <a:fld id="{AE9BF9BD-A7B3-4089-8D92-F398F4A833A4}" type="datetimeFigureOut">
              <a:rPr lang="en-IN" smtClean="0"/>
              <a:t>29-06-2024</a:t>
            </a:fld>
            <a:endParaRPr lang="en-IN"/>
          </a:p>
        </p:txBody>
      </p:sp>
      <p:sp>
        <p:nvSpPr>
          <p:cNvPr id="6" name="Footer Placeholder 5">
            <a:extLst>
              <a:ext uri="{FF2B5EF4-FFF2-40B4-BE49-F238E27FC236}">
                <a16:creationId xmlns:a16="http://schemas.microsoft.com/office/drawing/2014/main" id="{1C55626A-6AA2-CA9A-9AC6-57305EEEA1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A53B3D-5549-FF11-691A-113284DF10CE}"/>
              </a:ext>
            </a:extLst>
          </p:cNvPr>
          <p:cNvSpPr>
            <a:spLocks noGrp="1"/>
          </p:cNvSpPr>
          <p:nvPr>
            <p:ph type="sldNum" sz="quarter" idx="12"/>
          </p:nvPr>
        </p:nvSpPr>
        <p:spPr/>
        <p:txBody>
          <a:bodyPr/>
          <a:lstStyle/>
          <a:p>
            <a:fld id="{B82B5879-3E84-4004-AC2A-F8C540CA0BC6}" type="slidenum">
              <a:rPr lang="en-IN" smtClean="0"/>
              <a:t>‹#›</a:t>
            </a:fld>
            <a:endParaRPr lang="en-IN"/>
          </a:p>
        </p:txBody>
      </p:sp>
    </p:spTree>
    <p:extLst>
      <p:ext uri="{BB962C8B-B14F-4D97-AF65-F5344CB8AC3E}">
        <p14:creationId xmlns:p14="http://schemas.microsoft.com/office/powerpoint/2010/main" val="2168150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FF4DC8-1A1D-AB8D-35EB-78331667B6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A7AFCF-1495-F431-3D37-7B93C5C2B0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4DC852-7EE0-6250-0E2A-A694CBE3D4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BF9BD-A7B3-4089-8D92-F398F4A833A4}" type="datetimeFigureOut">
              <a:rPr lang="en-IN" smtClean="0"/>
              <a:t>29-06-2024</a:t>
            </a:fld>
            <a:endParaRPr lang="en-IN"/>
          </a:p>
        </p:txBody>
      </p:sp>
      <p:sp>
        <p:nvSpPr>
          <p:cNvPr id="5" name="Footer Placeholder 4">
            <a:extLst>
              <a:ext uri="{FF2B5EF4-FFF2-40B4-BE49-F238E27FC236}">
                <a16:creationId xmlns:a16="http://schemas.microsoft.com/office/drawing/2014/main" id="{BA2F8322-55D0-A57F-EEB6-D114DED3AB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323F98B-9F24-A136-95A7-5C99B87F33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B5879-3E84-4004-AC2A-F8C540CA0BC6}" type="slidenum">
              <a:rPr lang="en-IN" smtClean="0"/>
              <a:t>‹#›</a:t>
            </a:fld>
            <a:endParaRPr lang="en-IN"/>
          </a:p>
        </p:txBody>
      </p:sp>
    </p:spTree>
    <p:extLst>
      <p:ext uri="{BB962C8B-B14F-4D97-AF65-F5344CB8AC3E}">
        <p14:creationId xmlns:p14="http://schemas.microsoft.com/office/powerpoint/2010/main" val="2131995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8350A-A33F-16CF-9FB2-48100FAE6B1E}"/>
              </a:ext>
            </a:extLst>
          </p:cNvPr>
          <p:cNvPicPr>
            <a:picLocks noChangeAspect="1"/>
          </p:cNvPicPr>
          <p:nvPr/>
        </p:nvPicPr>
        <p:blipFill rotWithShape="1">
          <a:blip r:embed="rId2">
            <a:extLst>
              <a:ext uri="{28A0092B-C50C-407E-A947-70E740481C1C}">
                <a14:useLocalDpi xmlns:a14="http://schemas.microsoft.com/office/drawing/2010/main" val="0"/>
              </a:ext>
            </a:extLst>
          </a:blip>
          <a:srcRect l="9657" t="1021" r="1869" b="2381"/>
          <a:stretch/>
        </p:blipFill>
        <p:spPr>
          <a:xfrm>
            <a:off x="584200" y="625928"/>
            <a:ext cx="3091543" cy="3091543"/>
          </a:xfrm>
          <a:prstGeom prst="ellipse">
            <a:avLst/>
          </a:prstGeom>
        </p:spPr>
      </p:pic>
      <p:sp>
        <p:nvSpPr>
          <p:cNvPr id="4" name="TextBox 3">
            <a:extLst>
              <a:ext uri="{FF2B5EF4-FFF2-40B4-BE49-F238E27FC236}">
                <a16:creationId xmlns:a16="http://schemas.microsoft.com/office/drawing/2014/main" id="{59248A4B-155E-0F49-2B6E-BBA17C3A58A7}"/>
              </a:ext>
            </a:extLst>
          </p:cNvPr>
          <p:cNvSpPr txBox="1"/>
          <p:nvPr/>
        </p:nvSpPr>
        <p:spPr>
          <a:xfrm>
            <a:off x="4147457" y="595813"/>
            <a:ext cx="7750629"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t>
            </a:r>
            <a:r>
              <a:rPr lang="en-US" sz="2400" b="1" i="1" dirty="0">
                <a:latin typeface="Times New Roman" panose="02020603050405020304" pitchFamily="18" charset="0"/>
                <a:cs typeface="Times New Roman" panose="02020603050405020304" pitchFamily="18" charset="0"/>
              </a:rPr>
              <a:t>Managing my demanding job and family responsibilities is challenging; I need tools that boost efficiency and simplify my life.”</a:t>
            </a:r>
            <a:endParaRPr lang="en-IN" sz="2400" b="1"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542447A-93E2-9C0F-226C-C7458E6FC9E7}"/>
              </a:ext>
            </a:extLst>
          </p:cNvPr>
          <p:cNvSpPr txBox="1"/>
          <p:nvPr/>
        </p:nvSpPr>
        <p:spPr>
          <a:xfrm>
            <a:off x="4457700" y="2075934"/>
            <a:ext cx="3276600" cy="2062103"/>
          </a:xfrm>
          <a:prstGeom prst="rect">
            <a:avLst/>
          </a:prstGeom>
          <a:noFill/>
        </p:spPr>
        <p:txBody>
          <a:bodyPr wrap="square" rtlCol="0">
            <a:spAutoFit/>
          </a:bodyPr>
          <a:lstStyle/>
          <a:p>
            <a:pPr algn="ctr"/>
            <a:r>
              <a:rPr lang="en-IN" sz="2000" b="1" dirty="0">
                <a:solidFill>
                  <a:schemeClr val="accent6">
                    <a:lumMod val="50000"/>
                  </a:schemeClr>
                </a:solidFill>
                <a:latin typeface="Times New Roman" panose="02020603050405020304" pitchFamily="18" charset="0"/>
                <a:cs typeface="Times New Roman" panose="02020603050405020304" pitchFamily="18" charset="0"/>
              </a:rPr>
              <a:t>Goals</a:t>
            </a:r>
          </a:p>
          <a:p>
            <a:pPr algn="ctr"/>
            <a:endParaRPr lang="en-IN" dirty="0"/>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An app to maintain work-life balance.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 tool to schedule his and his children’s events and deadlines</a:t>
            </a:r>
          </a:p>
        </p:txBody>
      </p:sp>
      <p:sp>
        <p:nvSpPr>
          <p:cNvPr id="6" name="TextBox 5">
            <a:extLst>
              <a:ext uri="{FF2B5EF4-FFF2-40B4-BE49-F238E27FC236}">
                <a16:creationId xmlns:a16="http://schemas.microsoft.com/office/drawing/2014/main" id="{13B4DFF2-4E60-A124-47CD-B56640BBD328}"/>
              </a:ext>
            </a:extLst>
          </p:cNvPr>
          <p:cNvSpPr txBox="1"/>
          <p:nvPr/>
        </p:nvSpPr>
        <p:spPr>
          <a:xfrm>
            <a:off x="8137071" y="2075934"/>
            <a:ext cx="3276600" cy="1785104"/>
          </a:xfrm>
          <a:prstGeom prst="rect">
            <a:avLst/>
          </a:prstGeom>
          <a:noFill/>
        </p:spPr>
        <p:txBody>
          <a:bodyPr wrap="square" rtlCol="0">
            <a:spAutoFit/>
          </a:bodyPr>
          <a:lstStyle/>
          <a:p>
            <a:pPr algn="ctr"/>
            <a:r>
              <a:rPr lang="en-IN" sz="2000" b="1" dirty="0">
                <a:solidFill>
                  <a:srgbClr val="C00000"/>
                </a:solidFill>
                <a:latin typeface="Times New Roman" panose="02020603050405020304" pitchFamily="18" charset="0"/>
                <a:cs typeface="Times New Roman" panose="02020603050405020304" pitchFamily="18" charset="0"/>
              </a:rPr>
              <a:t>Frustrations</a:t>
            </a:r>
          </a:p>
          <a:p>
            <a:pPr algn="ctr"/>
            <a:endParaRPr lang="en-IN" dirty="0"/>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Has little time for personal activities.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Is very busy balancing work and family responsibilities.</a:t>
            </a:r>
          </a:p>
        </p:txBody>
      </p:sp>
      <p:sp>
        <p:nvSpPr>
          <p:cNvPr id="7" name="TextBox 6">
            <a:extLst>
              <a:ext uri="{FF2B5EF4-FFF2-40B4-BE49-F238E27FC236}">
                <a16:creationId xmlns:a16="http://schemas.microsoft.com/office/drawing/2014/main" id="{A82C3086-2B89-0263-5DDF-D640A2B5AF3D}"/>
              </a:ext>
            </a:extLst>
          </p:cNvPr>
          <p:cNvSpPr txBox="1"/>
          <p:nvPr/>
        </p:nvSpPr>
        <p:spPr>
          <a:xfrm>
            <a:off x="584200" y="4523249"/>
            <a:ext cx="3563257" cy="2031325"/>
          </a:xfrm>
          <a:prstGeom prst="rect">
            <a:avLst/>
          </a:prstGeom>
          <a:noFill/>
        </p:spPr>
        <p:txBody>
          <a:bodyPr wrap="square" rtlCol="0">
            <a:spAutoFit/>
          </a:bodyPr>
          <a:lstStyle/>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Age: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42</a:t>
            </a: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Education: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Bachelor’s degree in Computer Science</a:t>
            </a: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Hometown: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Seattle, Washington</a:t>
            </a: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Family: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Married with two teenagers</a:t>
            </a: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Occupation: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Software Developer</a:t>
            </a:r>
          </a:p>
          <a:p>
            <a:endParaRPr lang="en-IN" dirty="0"/>
          </a:p>
        </p:txBody>
      </p:sp>
      <p:sp>
        <p:nvSpPr>
          <p:cNvPr id="8" name="TextBox 7">
            <a:extLst>
              <a:ext uri="{FF2B5EF4-FFF2-40B4-BE49-F238E27FC236}">
                <a16:creationId xmlns:a16="http://schemas.microsoft.com/office/drawing/2014/main" id="{C59BA03F-E211-5196-7038-727C798B48AD}"/>
              </a:ext>
            </a:extLst>
          </p:cNvPr>
          <p:cNvSpPr txBox="1"/>
          <p:nvPr/>
        </p:nvSpPr>
        <p:spPr>
          <a:xfrm>
            <a:off x="4578350" y="4630970"/>
            <a:ext cx="6888841" cy="181588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Mark, 42, is a dedicated software developer with 15 years of experience. He balances his demanding job with family responsibilities, attending his children's school events and extracurricular activities. Despite his busy schedule, Mark values productivity tools that help him maximize work output without compromising family time. He appreciates innovative solutions that streamline tasks at work and home. In his free time, Mark enjoys hiking and biking, always seeking apps that support a healthy work-life balance.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09978AC-5084-986D-4D08-2764FCE73237}"/>
              </a:ext>
            </a:extLst>
          </p:cNvPr>
          <p:cNvSpPr txBox="1"/>
          <p:nvPr/>
        </p:nvSpPr>
        <p:spPr>
          <a:xfrm>
            <a:off x="1094921" y="3883588"/>
            <a:ext cx="2070100" cy="584775"/>
          </a:xfrm>
          <a:prstGeom prst="rect">
            <a:avLst/>
          </a:prstGeom>
          <a:noFill/>
        </p:spPr>
        <p:txBody>
          <a:bodyPr wrap="square" rtlCol="0">
            <a:spAutoFit/>
          </a:bodyPr>
          <a:lstStyle/>
          <a:p>
            <a:pPr algn="ctr"/>
            <a:r>
              <a:rPr lang="en-IN" sz="3200" b="1" dirty="0">
                <a:solidFill>
                  <a:srgbClr val="0070C0"/>
                </a:solidFill>
                <a:latin typeface="Times New Roman" panose="02020603050405020304" pitchFamily="18" charset="0"/>
                <a:cs typeface="Times New Roman" panose="02020603050405020304" pitchFamily="18" charset="0"/>
              </a:rPr>
              <a:t>Mark</a:t>
            </a:r>
          </a:p>
        </p:txBody>
      </p:sp>
    </p:spTree>
    <p:extLst>
      <p:ext uri="{BB962C8B-B14F-4D97-AF65-F5344CB8AC3E}">
        <p14:creationId xmlns:p14="http://schemas.microsoft.com/office/powerpoint/2010/main" val="2225773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8"/>
          <p:cNvSpPr txBox="1"/>
          <p:nvPr/>
        </p:nvSpPr>
        <p:spPr>
          <a:xfrm>
            <a:off x="228233" y="57933"/>
            <a:ext cx="2380400" cy="539600"/>
          </a:xfrm>
          <a:prstGeom prst="rect">
            <a:avLst/>
          </a:prstGeom>
          <a:noFill/>
          <a:ln>
            <a:noFill/>
          </a:ln>
        </p:spPr>
        <p:txBody>
          <a:bodyPr spcFirstLastPara="1" wrap="square" lIns="121900" tIns="121900" rIns="121900" bIns="121900" anchor="t" anchorCtr="0">
            <a:noAutofit/>
          </a:bodyPr>
          <a:lstStyle/>
          <a:p>
            <a:r>
              <a:rPr lang="en" sz="2133" b="1" dirty="0">
                <a:latin typeface="Google Sans"/>
                <a:ea typeface="Google Sans"/>
                <a:cs typeface="Google Sans"/>
                <a:sym typeface="Google Sans"/>
              </a:rPr>
              <a:t>Persona: Mark</a:t>
            </a:r>
            <a:endParaRPr sz="2133" b="1" dirty="0">
              <a:latin typeface="Google Sans"/>
              <a:ea typeface="Google Sans"/>
              <a:cs typeface="Google Sans"/>
              <a:sym typeface="Google Sans"/>
            </a:endParaRPr>
          </a:p>
        </p:txBody>
      </p:sp>
      <p:sp>
        <p:nvSpPr>
          <p:cNvPr id="225" name="Google Shape;225;p48"/>
          <p:cNvSpPr txBox="1"/>
          <p:nvPr/>
        </p:nvSpPr>
        <p:spPr>
          <a:xfrm>
            <a:off x="228885" y="442267"/>
            <a:ext cx="11316800" cy="360800"/>
          </a:xfrm>
          <a:prstGeom prst="rect">
            <a:avLst/>
          </a:prstGeom>
          <a:noFill/>
          <a:ln>
            <a:noFill/>
          </a:ln>
        </p:spPr>
        <p:txBody>
          <a:bodyPr spcFirstLastPara="1" wrap="square" lIns="121900" tIns="121900" rIns="121900" bIns="121900" anchor="t" anchorCtr="0">
            <a:noAutofit/>
          </a:bodyPr>
          <a:lstStyle/>
          <a:p>
            <a:r>
              <a:rPr lang="en" sz="1467" dirty="0">
                <a:solidFill>
                  <a:srgbClr val="434343"/>
                </a:solidFill>
                <a:latin typeface="Google Sans"/>
                <a:ea typeface="Google Sans"/>
                <a:cs typeface="Google Sans"/>
                <a:sym typeface="Google Sans"/>
              </a:rPr>
              <a:t>Goal: </a:t>
            </a:r>
            <a:r>
              <a:rPr lang="en-US" sz="1470" dirty="0"/>
              <a:t>efficiently manage and balance his work and family schedules using a family schedule management app</a:t>
            </a:r>
            <a:endParaRPr sz="1470" b="1" dirty="0">
              <a:latin typeface="Google Sans"/>
              <a:ea typeface="Google Sans"/>
              <a:cs typeface="Google Sans"/>
              <a:sym typeface="Google Sans"/>
            </a:endParaRPr>
          </a:p>
          <a:p>
            <a:pPr>
              <a:spcBef>
                <a:spcPts val="400"/>
              </a:spcBef>
              <a:spcAft>
                <a:spcPts val="400"/>
              </a:spcAft>
            </a:pPr>
            <a:endParaRPr sz="1467" dirty="0">
              <a:solidFill>
                <a:srgbClr val="434343"/>
              </a:solidFill>
              <a:latin typeface="Google Sans"/>
              <a:ea typeface="Google Sans"/>
              <a:cs typeface="Google Sans"/>
              <a:sym typeface="Google Sans"/>
            </a:endParaRPr>
          </a:p>
        </p:txBody>
      </p:sp>
      <p:graphicFrame>
        <p:nvGraphicFramePr>
          <p:cNvPr id="226" name="Google Shape;226;p48"/>
          <p:cNvGraphicFramePr/>
          <p:nvPr>
            <p:extLst>
              <p:ext uri="{D42A27DB-BD31-4B8C-83A1-F6EECF244321}">
                <p14:modId xmlns:p14="http://schemas.microsoft.com/office/powerpoint/2010/main" val="1839146555"/>
              </p:ext>
            </p:extLst>
          </p:nvPr>
        </p:nvGraphicFramePr>
        <p:xfrm>
          <a:off x="359228" y="981867"/>
          <a:ext cx="11451769" cy="5604771"/>
        </p:xfrm>
        <a:graphic>
          <a:graphicData uri="http://schemas.openxmlformats.org/drawingml/2006/table">
            <a:tbl>
              <a:tblPr>
                <a:noFill/>
              </a:tblPr>
              <a:tblGrid>
                <a:gridCol w="1635967">
                  <a:extLst>
                    <a:ext uri="{9D8B030D-6E8A-4147-A177-3AD203B41FA5}">
                      <a16:colId xmlns:a16="http://schemas.microsoft.com/office/drawing/2014/main" val="20000"/>
                    </a:ext>
                  </a:extLst>
                </a:gridCol>
                <a:gridCol w="1635967">
                  <a:extLst>
                    <a:ext uri="{9D8B030D-6E8A-4147-A177-3AD203B41FA5}">
                      <a16:colId xmlns:a16="http://schemas.microsoft.com/office/drawing/2014/main" val="20001"/>
                    </a:ext>
                  </a:extLst>
                </a:gridCol>
                <a:gridCol w="1635967">
                  <a:extLst>
                    <a:ext uri="{9D8B030D-6E8A-4147-A177-3AD203B41FA5}">
                      <a16:colId xmlns:a16="http://schemas.microsoft.com/office/drawing/2014/main" val="20002"/>
                    </a:ext>
                  </a:extLst>
                </a:gridCol>
                <a:gridCol w="1635967">
                  <a:extLst>
                    <a:ext uri="{9D8B030D-6E8A-4147-A177-3AD203B41FA5}">
                      <a16:colId xmlns:a16="http://schemas.microsoft.com/office/drawing/2014/main" val="20003"/>
                    </a:ext>
                  </a:extLst>
                </a:gridCol>
                <a:gridCol w="1635967">
                  <a:extLst>
                    <a:ext uri="{9D8B030D-6E8A-4147-A177-3AD203B41FA5}">
                      <a16:colId xmlns:a16="http://schemas.microsoft.com/office/drawing/2014/main" val="20004"/>
                    </a:ext>
                  </a:extLst>
                </a:gridCol>
                <a:gridCol w="1635967">
                  <a:extLst>
                    <a:ext uri="{9D8B030D-6E8A-4147-A177-3AD203B41FA5}">
                      <a16:colId xmlns:a16="http://schemas.microsoft.com/office/drawing/2014/main" val="20005"/>
                    </a:ext>
                  </a:extLst>
                </a:gridCol>
                <a:gridCol w="1635967">
                  <a:extLst>
                    <a:ext uri="{9D8B030D-6E8A-4147-A177-3AD203B41FA5}">
                      <a16:colId xmlns:a16="http://schemas.microsoft.com/office/drawing/2014/main" val="20006"/>
                    </a:ext>
                  </a:extLst>
                </a:gridCol>
              </a:tblGrid>
              <a:tr h="1026406">
                <a:tc>
                  <a:txBody>
                    <a:bodyPr/>
                    <a:lstStyle/>
                    <a:p>
                      <a:pPr marL="0" lvl="0" indent="0" algn="ctr" rtl="0">
                        <a:spcBef>
                          <a:spcPts val="0"/>
                        </a:spcBef>
                        <a:spcAft>
                          <a:spcPts val="0"/>
                        </a:spcAft>
                        <a:buNone/>
                      </a:pPr>
                      <a:r>
                        <a:rPr lang="en" sz="1400" b="1" dirty="0">
                          <a:latin typeface="Google Sans"/>
                          <a:ea typeface="Google Sans"/>
                          <a:cs typeface="Google Sans"/>
                          <a:sym typeface="Google Sans"/>
                        </a:rPr>
                        <a:t>Action</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400" b="1" dirty="0">
                          <a:latin typeface="Google Sans"/>
                          <a:ea typeface="Google Sans"/>
                          <a:cs typeface="Google Sans"/>
                          <a:sym typeface="Google Sans"/>
                        </a:rPr>
                        <a:t>Discover the app</a:t>
                      </a:r>
                      <a:endParaRPr sz="1300" b="1" dirty="0">
                        <a:latin typeface="Google Sans"/>
                        <a:ea typeface="Google Sans"/>
                        <a:cs typeface="Google Sans"/>
                        <a:sym typeface="Google Sans"/>
                      </a:endParaRPr>
                    </a:p>
                  </a:txBody>
                  <a:tcPr marL="121900" marR="121900" marT="121900" marB="121900" anchor="ctr">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1400" b="1" dirty="0">
                          <a:latin typeface="Google Sans"/>
                          <a:ea typeface="Google Sans"/>
                          <a:cs typeface="Google Sans"/>
                          <a:sym typeface="Google Sans"/>
                        </a:rPr>
                        <a:t>Onboarding and setup</a:t>
                      </a:r>
                      <a:endParaRPr lang="en-IN" sz="1400"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 sz="1400" b="1" dirty="0">
                          <a:latin typeface="Google Sans"/>
                          <a:ea typeface="Google Sans"/>
                          <a:cs typeface="Google Sans"/>
                          <a:sym typeface="Google Sans"/>
                        </a:rPr>
                        <a:t>Adding events and tasks</a:t>
                      </a:r>
                      <a:endParaRPr sz="1400"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 sz="1400" b="1" dirty="0">
                          <a:latin typeface="Google Sans"/>
                          <a:ea typeface="Google Sans"/>
                          <a:cs typeface="Google Sans"/>
                          <a:sym typeface="Google Sans"/>
                        </a:rPr>
                        <a:t>Viewing and managing schedules</a:t>
                      </a:r>
                      <a:endParaRPr sz="1400" dirty="0">
                        <a:latin typeface="Google Sans"/>
                        <a:ea typeface="Google Sans"/>
                        <a:cs typeface="Google Sans"/>
                        <a:sym typeface="Google Sans"/>
                      </a:endParaRPr>
                    </a:p>
                  </a:txBody>
                  <a:tcPr marL="121900" marR="121900" marT="121900" marB="121900" anchor="ctr">
                    <a:lnL w="9525" cap="flat" cmpd="sng" algn="ctr">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lgn="ctr">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 sz="1400" b="1" dirty="0">
                          <a:latin typeface="Google Sans"/>
                          <a:ea typeface="Google Sans"/>
                          <a:cs typeface="Google Sans"/>
                          <a:sym typeface="Google Sans"/>
                        </a:rPr>
                        <a:t>Syncing with other tools</a:t>
                      </a:r>
                      <a:endParaRPr sz="1400"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 sz="1400" b="1" dirty="0">
                          <a:latin typeface="Google Sans"/>
                          <a:ea typeface="Google Sans"/>
                          <a:cs typeface="Google Sans"/>
                          <a:sym typeface="Google Sans"/>
                        </a:rPr>
                        <a:t>Using advanced feature</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2609572">
                <a:tc>
                  <a:txBody>
                    <a:bodyPr/>
                    <a:lstStyle/>
                    <a:p>
                      <a:pPr marL="177800" lvl="0" indent="-114300" algn="ctr" rtl="0">
                        <a:spcBef>
                          <a:spcPts val="0"/>
                        </a:spcBef>
                        <a:spcAft>
                          <a:spcPts val="0"/>
                        </a:spcAft>
                        <a:buNone/>
                      </a:pPr>
                      <a:r>
                        <a:rPr lang="en" sz="1400" b="1" dirty="0">
                          <a:latin typeface="Google Sans"/>
                          <a:ea typeface="Google Sans"/>
                          <a:cs typeface="Google Sans"/>
                          <a:sym typeface="Google Sans"/>
                        </a:rPr>
                        <a:t>Task List</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IN" sz="1200" dirty="0"/>
                        <a:t>Search for family schedule management apps</a:t>
                      </a:r>
                    </a:p>
                    <a:p>
                      <a:pPr marL="342900" lvl="0" indent="-342900" algn="l" rtl="0">
                        <a:spcBef>
                          <a:spcPts val="0"/>
                        </a:spcBef>
                        <a:spcAft>
                          <a:spcPts val="0"/>
                        </a:spcAft>
                        <a:buFont typeface="Arial" panose="020B0604020202020204" pitchFamily="34" charset="0"/>
                        <a:buChar char="•"/>
                      </a:pPr>
                      <a:r>
                        <a:rPr lang="en-IN" sz="1200" dirty="0"/>
                        <a:t>Read reviews and ratings</a:t>
                      </a:r>
                    </a:p>
                    <a:p>
                      <a:pPr marL="342900" lvl="0" indent="-342900" algn="l" rtl="0">
                        <a:spcBef>
                          <a:spcPts val="0"/>
                        </a:spcBef>
                        <a:spcAft>
                          <a:spcPts val="0"/>
                        </a:spcAft>
                        <a:buFont typeface="Arial" panose="020B0604020202020204" pitchFamily="34" charset="0"/>
                        <a:buChar char="•"/>
                      </a:pPr>
                      <a:r>
                        <a:rPr lang="en-IN" sz="1200" dirty="0"/>
                        <a:t>Download and install the app</a:t>
                      </a:r>
                      <a:endParaRPr sz="1200" dirty="0"/>
                    </a:p>
                  </a:txBody>
                  <a:tcPr marL="121900" marR="121900" marT="121900" marB="121900">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Open the app for the first time.</a:t>
                      </a:r>
                    </a:p>
                    <a:p>
                      <a:pPr marL="342900" lvl="0" indent="-342900" algn="l" rtl="0">
                        <a:spcBef>
                          <a:spcPts val="0"/>
                        </a:spcBef>
                        <a:spcAft>
                          <a:spcPts val="0"/>
                        </a:spcAft>
                        <a:buFont typeface="Arial" panose="020B0604020202020204" pitchFamily="34" charset="0"/>
                        <a:buChar char="•"/>
                      </a:pPr>
                      <a:r>
                        <a:rPr lang="en-US" sz="1200" dirty="0"/>
                        <a:t>Create an account or log in.</a:t>
                      </a:r>
                    </a:p>
                    <a:p>
                      <a:pPr marL="342900" lvl="0" indent="-342900" algn="l" rtl="0">
                        <a:spcBef>
                          <a:spcPts val="0"/>
                        </a:spcBef>
                        <a:spcAft>
                          <a:spcPts val="0"/>
                        </a:spcAft>
                        <a:buFont typeface="Arial" panose="020B0604020202020204" pitchFamily="34" charset="0"/>
                        <a:buChar char="•"/>
                      </a:pPr>
                      <a:r>
                        <a:rPr lang="en-US" sz="1200" dirty="0"/>
                        <a:t>Set up personal and family profiles.</a:t>
                      </a:r>
                    </a:p>
                    <a:p>
                      <a:pPr marL="342900" lvl="0" indent="-342900" algn="l" rtl="0">
                        <a:spcBef>
                          <a:spcPts val="0"/>
                        </a:spcBef>
                        <a:spcAft>
                          <a:spcPts val="0"/>
                        </a:spcAft>
                        <a:buFont typeface="Arial" panose="020B0604020202020204" pitchFamily="34" charset="0"/>
                        <a:buChar char="•"/>
                      </a:pPr>
                      <a:r>
                        <a:rPr lang="en-IN" sz="1200" dirty="0"/>
                        <a:t>Input basic schedule information.</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Add work-related deadlines and meetings.</a:t>
                      </a:r>
                    </a:p>
                    <a:p>
                      <a:pPr marL="342900" lvl="0" indent="-342900" algn="l" rtl="0">
                        <a:spcBef>
                          <a:spcPts val="0"/>
                        </a:spcBef>
                        <a:spcAft>
                          <a:spcPts val="0"/>
                        </a:spcAft>
                        <a:buFont typeface="Arial" panose="020B0604020202020204" pitchFamily="34" charset="0"/>
                        <a:buChar char="•"/>
                      </a:pPr>
                      <a:r>
                        <a:rPr lang="en-US" sz="1200" dirty="0"/>
                        <a:t>Add children’s school events and extracurricular activities.</a:t>
                      </a:r>
                    </a:p>
                    <a:p>
                      <a:pPr marL="342900" lvl="0" indent="-342900" algn="l" rtl="0">
                        <a:spcBef>
                          <a:spcPts val="0"/>
                        </a:spcBef>
                        <a:spcAft>
                          <a:spcPts val="0"/>
                        </a:spcAft>
                        <a:buFont typeface="Arial" panose="020B0604020202020204" pitchFamily="34" charset="0"/>
                        <a:buChar char="•"/>
                      </a:pPr>
                      <a:r>
                        <a:rPr lang="en-IN" sz="1200" dirty="0"/>
                        <a:t>Set reminders for important tasks.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View daily, weekly, and monthly schedules.</a:t>
                      </a:r>
                    </a:p>
                    <a:p>
                      <a:pPr marL="342900" lvl="0" indent="-342900" algn="l" rtl="0">
                        <a:spcBef>
                          <a:spcPts val="0"/>
                        </a:spcBef>
                        <a:spcAft>
                          <a:spcPts val="0"/>
                        </a:spcAft>
                        <a:buFont typeface="Arial" panose="020B0604020202020204" pitchFamily="34" charset="0"/>
                        <a:buChar char="•"/>
                      </a:pPr>
                      <a:r>
                        <a:rPr lang="en-IN" sz="1200" dirty="0"/>
                        <a:t>Adjust schedules as needed.</a:t>
                      </a:r>
                    </a:p>
                    <a:p>
                      <a:pPr marL="342900" lvl="0" indent="-342900" algn="l" rtl="0">
                        <a:spcBef>
                          <a:spcPts val="0"/>
                        </a:spcBef>
                        <a:spcAft>
                          <a:spcPts val="0"/>
                        </a:spcAft>
                        <a:buFont typeface="Arial" panose="020B0604020202020204" pitchFamily="34" charset="0"/>
                        <a:buChar char="•"/>
                      </a:pPr>
                      <a:r>
                        <a:rPr lang="en-US" sz="1200" dirty="0"/>
                        <a:t>Share schedules with family members.</a:t>
                      </a:r>
                      <a:endParaRPr sz="1200" dirty="0"/>
                    </a:p>
                  </a:txBody>
                  <a:tcPr marL="121900" marR="121900" marT="121900" marB="121900">
                    <a:lnL w="9525" cap="flat" cmpd="sng" algn="ctr">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Sync the app with work calendars (e.g., Google Calendar, Outlook).</a:t>
                      </a:r>
                    </a:p>
                    <a:p>
                      <a:pPr marL="342900" lvl="0" indent="-342900" algn="l" rtl="0">
                        <a:spcBef>
                          <a:spcPts val="0"/>
                        </a:spcBef>
                        <a:spcAft>
                          <a:spcPts val="0"/>
                        </a:spcAft>
                        <a:buFont typeface="Arial" panose="020B0604020202020204" pitchFamily="34" charset="0"/>
                        <a:buChar char="•"/>
                      </a:pPr>
                      <a:r>
                        <a:rPr lang="en-US" sz="1200" dirty="0"/>
                        <a:t>Integrate with other productivity tools.</a:t>
                      </a:r>
                    </a:p>
                    <a:p>
                      <a:pPr marL="342900" lvl="0" indent="-342900" algn="l" rtl="0">
                        <a:spcBef>
                          <a:spcPts val="0"/>
                        </a:spcBef>
                        <a:spcAft>
                          <a:spcPts val="0"/>
                        </a:spcAft>
                        <a:buFont typeface="Arial" panose="020B0604020202020204" pitchFamily="34" charset="0"/>
                        <a:buChar char="•"/>
                      </a:pPr>
                      <a:r>
                        <a:rPr lang="en-US" sz="1200" dirty="0"/>
                        <a:t>Set up notifications and alerts.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Use features like task prioritization and time blocking.</a:t>
                      </a:r>
                    </a:p>
                    <a:p>
                      <a:pPr marL="342900" lvl="0" indent="-342900" algn="l" rtl="0">
                        <a:spcBef>
                          <a:spcPts val="0"/>
                        </a:spcBef>
                        <a:spcAft>
                          <a:spcPts val="0"/>
                        </a:spcAft>
                        <a:buFont typeface="Arial" panose="020B0604020202020204" pitchFamily="34" charset="0"/>
                        <a:buChar char="•"/>
                      </a:pPr>
                      <a:r>
                        <a:rPr lang="en-US" sz="1200" dirty="0"/>
                        <a:t>Access analytics to see time spent on various activities.</a:t>
                      </a:r>
                    </a:p>
                    <a:p>
                      <a:pPr marL="342900" lvl="0" indent="-342900" algn="l" rtl="0">
                        <a:spcBef>
                          <a:spcPts val="0"/>
                        </a:spcBef>
                        <a:spcAft>
                          <a:spcPts val="0"/>
                        </a:spcAft>
                        <a:buFont typeface="Arial" panose="020B0604020202020204" pitchFamily="34" charset="0"/>
                        <a:buChar char="•"/>
                      </a:pPr>
                      <a:r>
                        <a:rPr lang="en-US" sz="1200" dirty="0"/>
                        <a:t>Explore health and wellness integrations.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717601">
                <a:tc>
                  <a:txBody>
                    <a:bodyPr/>
                    <a:lstStyle/>
                    <a:p>
                      <a:pPr marL="0" lvl="0" indent="0" algn="ctr" rtl="0">
                        <a:spcBef>
                          <a:spcPts val="0"/>
                        </a:spcBef>
                        <a:spcAft>
                          <a:spcPts val="0"/>
                        </a:spcAft>
                        <a:buNone/>
                      </a:pPr>
                      <a:r>
                        <a:rPr lang="en" sz="1400" b="1" dirty="0">
                          <a:latin typeface="Google Sans"/>
                          <a:ea typeface="Google Sans"/>
                          <a:cs typeface="Google Sans"/>
                          <a:sym typeface="Google Sans"/>
                        </a:rPr>
                        <a:t>Feeling Adjective</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IN" sz="1200" dirty="0"/>
                        <a:t>Curious</a:t>
                      </a:r>
                      <a:endParaRPr sz="1200" dirty="0"/>
                    </a:p>
                  </a:txBody>
                  <a:tcPr marL="121900" marR="121900" marT="121900" marB="121900">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IN" sz="1200" dirty="0"/>
                        <a:t>Optimistic</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Focused</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Organized</a:t>
                      </a:r>
                      <a:endParaRPr sz="1200" dirty="0"/>
                    </a:p>
                  </a:txBody>
                  <a:tcPr marL="121900" marR="121900" marT="121900" marB="121900">
                    <a:lnL w="9525" cap="flat" cmpd="sng" algn="ctr">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IN" sz="1200" dirty="0"/>
                        <a:t>Efficient</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Empowered</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239524">
                <a:tc>
                  <a:txBody>
                    <a:bodyPr/>
                    <a:lstStyle/>
                    <a:p>
                      <a:pPr marL="0" lvl="0" indent="0" algn="ctr" rtl="0">
                        <a:spcBef>
                          <a:spcPts val="0"/>
                        </a:spcBef>
                        <a:spcAft>
                          <a:spcPts val="0"/>
                        </a:spcAft>
                        <a:buNone/>
                      </a:pPr>
                      <a:r>
                        <a:rPr lang="en" sz="1400" b="1" dirty="0">
                          <a:latin typeface="Google Sans"/>
                          <a:ea typeface="Google Sans"/>
                          <a:cs typeface="Google Sans"/>
                          <a:sym typeface="Google Sans"/>
                        </a:rPr>
                        <a:t>Improvement</a:t>
                      </a:r>
                      <a:endParaRPr sz="1400" b="1" dirty="0">
                        <a:latin typeface="Google Sans"/>
                        <a:ea typeface="Google Sans"/>
                        <a:cs typeface="Google Sans"/>
                        <a:sym typeface="Google Sans"/>
                      </a:endParaRPr>
                    </a:p>
                    <a:p>
                      <a:pPr marL="0" lvl="0" indent="0" algn="ctr" rtl="0">
                        <a:spcBef>
                          <a:spcPts val="0"/>
                        </a:spcBef>
                        <a:spcAft>
                          <a:spcPts val="0"/>
                        </a:spcAft>
                        <a:buNone/>
                      </a:pPr>
                      <a:r>
                        <a:rPr lang="en" sz="1400" b="1" dirty="0">
                          <a:latin typeface="Google Sans"/>
                          <a:ea typeface="Google Sans"/>
                          <a:cs typeface="Google Sans"/>
                          <a:sym typeface="Google Sans"/>
                        </a:rPr>
                        <a:t>Opportunities</a:t>
                      </a:r>
                      <a:endParaRPr sz="1400" b="1" dirty="0">
                        <a:latin typeface="Google Sans"/>
                        <a:ea typeface="Google Sans"/>
                        <a:cs typeface="Google Sans"/>
                        <a:sym typeface="Google Sans"/>
                      </a:endParaRPr>
                    </a:p>
                  </a:txBody>
                  <a:tcPr marL="1524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Ensure the app is easy to find and highly rated.</a:t>
                      </a:r>
                      <a:endParaRPr sz="1200" dirty="0"/>
                    </a:p>
                  </a:txBody>
                  <a:tcPr marL="121900" marR="121900" marT="121900" marB="121900">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Provide a smooth and user-friendly onboarding process.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Make adding events quick and intuitive.</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Ensure the schedule view is clear and customizable.</a:t>
                      </a:r>
                      <a:endParaRPr sz="1200" dirty="0"/>
                    </a:p>
                  </a:txBody>
                  <a:tcPr marL="121900" marR="121900" marT="121900" marB="121900">
                    <a:lnL w="9525" cap="flat" cmpd="sng" algn="ctr">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Provide seamless integration with popular tools.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Offer advanced features that add real value without overwhelming the user.</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9D3B62-20EA-8BDD-BC18-94771C881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662665"/>
            <a:ext cx="3091543" cy="3091543"/>
          </a:xfrm>
          <a:prstGeom prst="ellipse">
            <a:avLst/>
          </a:prstGeom>
        </p:spPr>
      </p:pic>
      <p:sp>
        <p:nvSpPr>
          <p:cNvPr id="4" name="TextBox 3">
            <a:extLst>
              <a:ext uri="{FF2B5EF4-FFF2-40B4-BE49-F238E27FC236}">
                <a16:creationId xmlns:a16="http://schemas.microsoft.com/office/drawing/2014/main" id="{59248A4B-155E-0F49-2B6E-BBA17C3A58A7}"/>
              </a:ext>
            </a:extLst>
          </p:cNvPr>
          <p:cNvSpPr txBox="1"/>
          <p:nvPr/>
        </p:nvSpPr>
        <p:spPr>
          <a:xfrm>
            <a:off x="4147457" y="595813"/>
            <a:ext cx="7750629" cy="830997"/>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"Managing teaching and parenting is tough; I need help staying organized and on track.”</a:t>
            </a:r>
            <a:endParaRPr lang="en-IN" sz="2400" b="1"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542447A-93E2-9C0F-226C-C7458E6FC9E7}"/>
              </a:ext>
            </a:extLst>
          </p:cNvPr>
          <p:cNvSpPr txBox="1"/>
          <p:nvPr/>
        </p:nvSpPr>
        <p:spPr>
          <a:xfrm>
            <a:off x="4457699" y="1879989"/>
            <a:ext cx="3679371" cy="2339102"/>
          </a:xfrm>
          <a:prstGeom prst="rect">
            <a:avLst/>
          </a:prstGeom>
          <a:noFill/>
        </p:spPr>
        <p:txBody>
          <a:bodyPr wrap="square" rtlCol="0">
            <a:spAutoFit/>
          </a:bodyPr>
          <a:lstStyle/>
          <a:p>
            <a:pPr algn="ctr"/>
            <a:r>
              <a:rPr lang="en-IN" sz="2000" b="1" dirty="0">
                <a:solidFill>
                  <a:schemeClr val="accent6">
                    <a:lumMod val="50000"/>
                  </a:schemeClr>
                </a:solidFill>
                <a:latin typeface="Times New Roman" panose="02020603050405020304" pitchFamily="18" charset="0"/>
                <a:cs typeface="Times New Roman" panose="02020603050405020304" pitchFamily="18" charset="0"/>
              </a:rPr>
              <a:t>Goals</a:t>
            </a:r>
          </a:p>
          <a:p>
            <a:pPr algn="ct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An app to efficiently manage busy schedules, grading papers, planning syllabi, and caring for her young child.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Needs quick input and updates for seamless time management</a:t>
            </a:r>
          </a:p>
        </p:txBody>
      </p:sp>
      <p:sp>
        <p:nvSpPr>
          <p:cNvPr id="6" name="TextBox 5">
            <a:extLst>
              <a:ext uri="{FF2B5EF4-FFF2-40B4-BE49-F238E27FC236}">
                <a16:creationId xmlns:a16="http://schemas.microsoft.com/office/drawing/2014/main" id="{13B4DFF2-4E60-A124-47CD-B56640BBD328}"/>
              </a:ext>
            </a:extLst>
          </p:cNvPr>
          <p:cNvSpPr txBox="1"/>
          <p:nvPr/>
        </p:nvSpPr>
        <p:spPr>
          <a:xfrm>
            <a:off x="8190591" y="1879989"/>
            <a:ext cx="3276600" cy="2339102"/>
          </a:xfrm>
          <a:prstGeom prst="rect">
            <a:avLst/>
          </a:prstGeom>
          <a:noFill/>
        </p:spPr>
        <p:txBody>
          <a:bodyPr wrap="square" rtlCol="0">
            <a:spAutoFit/>
          </a:bodyPr>
          <a:lstStyle/>
          <a:p>
            <a:pPr algn="ctr"/>
            <a:r>
              <a:rPr lang="en-IN" sz="2000" b="1" dirty="0">
                <a:solidFill>
                  <a:srgbClr val="C00000"/>
                </a:solidFill>
                <a:latin typeface="Times New Roman" panose="02020603050405020304" pitchFamily="18" charset="0"/>
                <a:cs typeface="Times New Roman" panose="02020603050405020304" pitchFamily="18" charset="0"/>
              </a:rPr>
              <a:t>Frustrations</a:t>
            </a:r>
          </a:p>
          <a:p>
            <a:pPr algn="ct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Feels stressed about juggling teaching responsibilities and parenting duties.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Struggles with very limited time to handle tasks effectively.</a:t>
            </a:r>
          </a:p>
        </p:txBody>
      </p:sp>
      <p:sp>
        <p:nvSpPr>
          <p:cNvPr id="7" name="TextBox 6">
            <a:extLst>
              <a:ext uri="{FF2B5EF4-FFF2-40B4-BE49-F238E27FC236}">
                <a16:creationId xmlns:a16="http://schemas.microsoft.com/office/drawing/2014/main" id="{A82C3086-2B89-0263-5DDF-D640A2B5AF3D}"/>
              </a:ext>
            </a:extLst>
          </p:cNvPr>
          <p:cNvSpPr txBox="1"/>
          <p:nvPr/>
        </p:nvSpPr>
        <p:spPr>
          <a:xfrm>
            <a:off x="584200" y="4523249"/>
            <a:ext cx="3563257" cy="2031325"/>
          </a:xfrm>
          <a:prstGeom prst="rect">
            <a:avLst/>
          </a:prstGeom>
          <a:noFill/>
        </p:spPr>
        <p:txBody>
          <a:bodyPr wrap="square" rtlCol="0">
            <a:spAutoFit/>
          </a:bodyPr>
          <a:lstStyle/>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Age: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35</a:t>
            </a: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Education: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Google Sans"/>
                <a:cs typeface="Times New Roman" panose="02020603050405020304" pitchFamily="18" charset="0"/>
              </a:rPr>
              <a:t>Master’s degree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Hometown: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Google Sans"/>
                <a:cs typeface="Times New Roman" panose="02020603050405020304" pitchFamily="18" charset="0"/>
              </a:rPr>
              <a:t>Champagne, Illinois</a:t>
            </a: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Family: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100" dirty="0">
                <a:effectLst/>
                <a:latin typeface="Times New Roman" panose="02020603050405020304" pitchFamily="18" charset="0"/>
                <a:ea typeface="Google Sans"/>
                <a:cs typeface="Times New Roman" panose="02020603050405020304" pitchFamily="18" charset="0"/>
              </a:rPr>
              <a:t>Married with one young child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Occupation: </a:t>
            </a:r>
            <a:r>
              <a:rPr lang="en-IN" sz="1800" dirty="0">
                <a:effectLst/>
                <a:latin typeface="Times New Roman" panose="02020603050405020304" pitchFamily="18" charset="0"/>
                <a:ea typeface="Google Sans"/>
                <a:cs typeface="Times New Roman" panose="02020603050405020304" pitchFamily="18" charset="0"/>
              </a:rPr>
              <a:t>Teacher</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C59BA03F-E211-5196-7038-727C798B48AD}"/>
              </a:ext>
            </a:extLst>
          </p:cNvPr>
          <p:cNvSpPr txBox="1"/>
          <p:nvPr/>
        </p:nvSpPr>
        <p:spPr>
          <a:xfrm>
            <a:off x="4578350" y="4630970"/>
            <a:ext cx="6888841" cy="1655390"/>
          </a:xfrm>
          <a:prstGeom prst="rect">
            <a:avLst/>
          </a:prstGeom>
          <a:noFill/>
        </p:spPr>
        <p:txBody>
          <a:bodyPr wrap="square" rtlCol="0">
            <a:spAutoFit/>
          </a:bodyPr>
          <a:lstStyle/>
          <a:p>
            <a:pPr>
              <a:lnSpc>
                <a:spcPct val="107000"/>
              </a:lnSpc>
              <a:spcAft>
                <a:spcPts val="800"/>
              </a:spcAft>
            </a:pPr>
            <a:r>
              <a:rPr lang="en-IN" sz="1600" kern="100" dirty="0">
                <a:effectLst/>
                <a:latin typeface="Times New Roman" panose="02020603050405020304" pitchFamily="18" charset="0"/>
                <a:ea typeface="Google Sans"/>
                <a:cs typeface="Times New Roman" panose="02020603050405020304" pitchFamily="18" charset="0"/>
              </a:rPr>
              <a:t>Neelam is an established education professional with 10 years of teaching experience. She is passionate about her job but sometimes has trouble managing the stress of teaching while also raising a young child. Neelam also prepares breakfast and dinner for the family on most days, sometimes leaving her with little time to grade papers and plan syllabi. </a:t>
            </a:r>
            <a:r>
              <a:rPr lang="en-IN" sz="1600" dirty="0">
                <a:effectLst/>
                <a:latin typeface="Times New Roman" panose="02020603050405020304" pitchFamily="18" charset="0"/>
                <a:ea typeface="Google Sans"/>
                <a:cs typeface="Times New Roman" panose="02020603050405020304" pitchFamily="18" charset="0"/>
              </a:rPr>
              <a:t>Neelam appreciates products that help her stay more organized and manage her time in the classroom and at home.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09978AC-5084-986D-4D08-2764FCE73237}"/>
              </a:ext>
            </a:extLst>
          </p:cNvPr>
          <p:cNvSpPr txBox="1"/>
          <p:nvPr/>
        </p:nvSpPr>
        <p:spPr>
          <a:xfrm>
            <a:off x="1094921" y="3883588"/>
            <a:ext cx="2070100" cy="584775"/>
          </a:xfrm>
          <a:prstGeom prst="rect">
            <a:avLst/>
          </a:prstGeom>
          <a:noFill/>
        </p:spPr>
        <p:txBody>
          <a:bodyPr wrap="square" rtlCol="0">
            <a:spAutoFit/>
          </a:bodyPr>
          <a:lstStyle/>
          <a:p>
            <a:pPr algn="ctr"/>
            <a:r>
              <a:rPr lang="en-IN" sz="3200" b="1" dirty="0">
                <a:solidFill>
                  <a:srgbClr val="0070C0"/>
                </a:solidFill>
              </a:rPr>
              <a:t>Neelam</a:t>
            </a:r>
          </a:p>
        </p:txBody>
      </p:sp>
    </p:spTree>
    <p:extLst>
      <p:ext uri="{BB962C8B-B14F-4D97-AF65-F5344CB8AC3E}">
        <p14:creationId xmlns:p14="http://schemas.microsoft.com/office/powerpoint/2010/main" val="103429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8"/>
          <p:cNvSpPr txBox="1"/>
          <p:nvPr/>
        </p:nvSpPr>
        <p:spPr>
          <a:xfrm>
            <a:off x="228233" y="57933"/>
            <a:ext cx="2645596" cy="539600"/>
          </a:xfrm>
          <a:prstGeom prst="rect">
            <a:avLst/>
          </a:prstGeom>
          <a:noFill/>
          <a:ln>
            <a:noFill/>
          </a:ln>
        </p:spPr>
        <p:txBody>
          <a:bodyPr spcFirstLastPara="1" wrap="square" lIns="121900" tIns="121900" rIns="121900" bIns="121900" anchor="t" anchorCtr="0">
            <a:noAutofit/>
          </a:bodyPr>
          <a:lstStyle/>
          <a:p>
            <a:r>
              <a:rPr lang="en" sz="2133" b="1" dirty="0">
                <a:latin typeface="Google Sans"/>
                <a:ea typeface="Google Sans"/>
                <a:cs typeface="Google Sans"/>
                <a:sym typeface="Google Sans"/>
              </a:rPr>
              <a:t>Persona: Neelam</a:t>
            </a:r>
            <a:endParaRPr sz="2133" b="1" dirty="0">
              <a:latin typeface="Google Sans"/>
              <a:ea typeface="Google Sans"/>
              <a:cs typeface="Google Sans"/>
              <a:sym typeface="Google Sans"/>
            </a:endParaRPr>
          </a:p>
        </p:txBody>
      </p:sp>
      <p:sp>
        <p:nvSpPr>
          <p:cNvPr id="225" name="Google Shape;225;p48"/>
          <p:cNvSpPr txBox="1"/>
          <p:nvPr/>
        </p:nvSpPr>
        <p:spPr>
          <a:xfrm>
            <a:off x="228885" y="442267"/>
            <a:ext cx="11316800" cy="360800"/>
          </a:xfrm>
          <a:prstGeom prst="rect">
            <a:avLst/>
          </a:prstGeom>
          <a:noFill/>
          <a:ln>
            <a:noFill/>
          </a:ln>
        </p:spPr>
        <p:txBody>
          <a:bodyPr spcFirstLastPara="1" wrap="square" lIns="121900" tIns="121900" rIns="121900" bIns="121900" anchor="t" anchorCtr="0">
            <a:noAutofit/>
          </a:bodyPr>
          <a:lstStyle/>
          <a:p>
            <a:r>
              <a:rPr lang="en" sz="1467" dirty="0">
                <a:solidFill>
                  <a:srgbClr val="434343"/>
                </a:solidFill>
                <a:latin typeface="Google Sans"/>
                <a:ea typeface="Google Sans"/>
                <a:cs typeface="Google Sans"/>
                <a:sym typeface="Google Sans"/>
              </a:rPr>
              <a:t>Goal: </a:t>
            </a:r>
            <a:r>
              <a:rPr lang="en-US" sz="1470" dirty="0"/>
              <a:t>manage her teaching responsibilities and parenting duties using a family schedule management app.</a:t>
            </a:r>
            <a:endParaRPr sz="1470" b="1" dirty="0">
              <a:latin typeface="Google Sans"/>
              <a:ea typeface="Google Sans"/>
              <a:cs typeface="Google Sans"/>
              <a:sym typeface="Google Sans"/>
            </a:endParaRPr>
          </a:p>
          <a:p>
            <a:pPr>
              <a:spcBef>
                <a:spcPts val="400"/>
              </a:spcBef>
              <a:spcAft>
                <a:spcPts val="400"/>
              </a:spcAft>
            </a:pPr>
            <a:endParaRPr sz="1467" dirty="0">
              <a:solidFill>
                <a:srgbClr val="434343"/>
              </a:solidFill>
              <a:latin typeface="Google Sans"/>
              <a:ea typeface="Google Sans"/>
              <a:cs typeface="Google Sans"/>
              <a:sym typeface="Google Sans"/>
            </a:endParaRPr>
          </a:p>
        </p:txBody>
      </p:sp>
      <p:graphicFrame>
        <p:nvGraphicFramePr>
          <p:cNvPr id="226" name="Google Shape;226;p48"/>
          <p:cNvGraphicFramePr/>
          <p:nvPr>
            <p:extLst>
              <p:ext uri="{D42A27DB-BD31-4B8C-83A1-F6EECF244321}">
                <p14:modId xmlns:p14="http://schemas.microsoft.com/office/powerpoint/2010/main" val="2132499462"/>
              </p:ext>
            </p:extLst>
          </p:nvPr>
        </p:nvGraphicFramePr>
        <p:xfrm>
          <a:off x="348344" y="958914"/>
          <a:ext cx="11316802" cy="5583400"/>
        </p:xfrm>
        <a:graphic>
          <a:graphicData uri="http://schemas.openxmlformats.org/drawingml/2006/table">
            <a:tbl>
              <a:tblPr>
                <a:noFill/>
              </a:tblPr>
              <a:tblGrid>
                <a:gridCol w="1616686">
                  <a:extLst>
                    <a:ext uri="{9D8B030D-6E8A-4147-A177-3AD203B41FA5}">
                      <a16:colId xmlns:a16="http://schemas.microsoft.com/office/drawing/2014/main" val="20000"/>
                    </a:ext>
                  </a:extLst>
                </a:gridCol>
                <a:gridCol w="1616686">
                  <a:extLst>
                    <a:ext uri="{9D8B030D-6E8A-4147-A177-3AD203B41FA5}">
                      <a16:colId xmlns:a16="http://schemas.microsoft.com/office/drawing/2014/main" val="20001"/>
                    </a:ext>
                  </a:extLst>
                </a:gridCol>
                <a:gridCol w="1616686">
                  <a:extLst>
                    <a:ext uri="{9D8B030D-6E8A-4147-A177-3AD203B41FA5}">
                      <a16:colId xmlns:a16="http://schemas.microsoft.com/office/drawing/2014/main" val="20002"/>
                    </a:ext>
                  </a:extLst>
                </a:gridCol>
                <a:gridCol w="1616686">
                  <a:extLst>
                    <a:ext uri="{9D8B030D-6E8A-4147-A177-3AD203B41FA5}">
                      <a16:colId xmlns:a16="http://schemas.microsoft.com/office/drawing/2014/main" val="20003"/>
                    </a:ext>
                  </a:extLst>
                </a:gridCol>
                <a:gridCol w="1616686">
                  <a:extLst>
                    <a:ext uri="{9D8B030D-6E8A-4147-A177-3AD203B41FA5}">
                      <a16:colId xmlns:a16="http://schemas.microsoft.com/office/drawing/2014/main" val="20004"/>
                    </a:ext>
                  </a:extLst>
                </a:gridCol>
                <a:gridCol w="1616686">
                  <a:extLst>
                    <a:ext uri="{9D8B030D-6E8A-4147-A177-3AD203B41FA5}">
                      <a16:colId xmlns:a16="http://schemas.microsoft.com/office/drawing/2014/main" val="20005"/>
                    </a:ext>
                  </a:extLst>
                </a:gridCol>
                <a:gridCol w="1616686">
                  <a:extLst>
                    <a:ext uri="{9D8B030D-6E8A-4147-A177-3AD203B41FA5}">
                      <a16:colId xmlns:a16="http://schemas.microsoft.com/office/drawing/2014/main" val="20006"/>
                    </a:ext>
                  </a:extLst>
                </a:gridCol>
              </a:tblGrid>
              <a:tr h="1007999">
                <a:tc>
                  <a:txBody>
                    <a:bodyPr/>
                    <a:lstStyle/>
                    <a:p>
                      <a:pPr marL="0" lvl="0" indent="0" algn="ctr" rtl="0">
                        <a:spcBef>
                          <a:spcPts val="0"/>
                        </a:spcBef>
                        <a:spcAft>
                          <a:spcPts val="0"/>
                        </a:spcAft>
                        <a:buNone/>
                      </a:pPr>
                      <a:r>
                        <a:rPr lang="en" sz="1400" b="1" dirty="0">
                          <a:latin typeface="Google Sans"/>
                          <a:ea typeface="Google Sans"/>
                          <a:cs typeface="Google Sans"/>
                          <a:sym typeface="Google Sans"/>
                        </a:rPr>
                        <a:t>Action</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400" b="1" dirty="0">
                          <a:latin typeface="Google Sans"/>
                          <a:ea typeface="Google Sans"/>
                          <a:cs typeface="Google Sans"/>
                          <a:sym typeface="Google Sans"/>
                        </a:rPr>
                        <a:t>Discover the app</a:t>
                      </a:r>
                      <a:endParaRPr sz="1300" b="1" dirty="0">
                        <a:latin typeface="Google Sans"/>
                        <a:ea typeface="Google Sans"/>
                        <a:cs typeface="Google Sans"/>
                        <a:sym typeface="Google Sans"/>
                      </a:endParaRPr>
                    </a:p>
                  </a:txBody>
                  <a:tcPr marL="121900" marR="121900" marT="121900" marB="121900" anchor="ctr">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IN" sz="1400" b="1" dirty="0">
                          <a:latin typeface="Google Sans" panose="020B0604020202020204" charset="0"/>
                        </a:rPr>
                        <a:t>Onboarding and Setup</a:t>
                      </a:r>
                      <a:endParaRPr sz="1400" b="1" dirty="0">
                        <a:latin typeface="Google Sans" panose="020B0604020202020204" charset="0"/>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IN" sz="1400" b="1" dirty="0">
                          <a:latin typeface="Google Sans" panose="020B0604020202020204" charset="0"/>
                        </a:rPr>
                        <a:t>Adding Events and Tasks</a:t>
                      </a:r>
                      <a:endParaRPr sz="1400" b="1" dirty="0">
                        <a:latin typeface="Google Sans" panose="020B0604020202020204" charset="0"/>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IN" sz="1400" b="1" dirty="0">
                          <a:latin typeface="Google Sans" panose="020B0604020202020204" charset="0"/>
                        </a:rPr>
                        <a:t>Viewing and Managing Schedules</a:t>
                      </a:r>
                      <a:endParaRPr sz="1400" b="1" dirty="0">
                        <a:latin typeface="Google Sans" panose="020B0604020202020204" charset="0"/>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1400" b="1" dirty="0">
                          <a:latin typeface="Google Sans" panose="020B0604020202020204" charset="0"/>
                        </a:rPr>
                        <a:t>Syncing with Other Tools</a:t>
                      </a: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IN" sz="1400" b="1" dirty="0">
                          <a:latin typeface="Google Sans" panose="020B0604020202020204" charset="0"/>
                        </a:rPr>
                        <a:t>Using Advanced Features</a:t>
                      </a:r>
                      <a:endParaRPr sz="1400" b="1" dirty="0">
                        <a:latin typeface="Google Sans" panose="020B0604020202020204" charset="0"/>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2562773">
                <a:tc>
                  <a:txBody>
                    <a:bodyPr/>
                    <a:lstStyle/>
                    <a:p>
                      <a:pPr marL="177800" lvl="0" indent="-114300" algn="ctr" rtl="0">
                        <a:spcBef>
                          <a:spcPts val="0"/>
                        </a:spcBef>
                        <a:spcAft>
                          <a:spcPts val="0"/>
                        </a:spcAft>
                        <a:buNone/>
                      </a:pPr>
                      <a:r>
                        <a:rPr lang="en" sz="1400" b="1" dirty="0">
                          <a:latin typeface="Google Sans"/>
                          <a:ea typeface="Google Sans"/>
                          <a:cs typeface="Google Sans"/>
                          <a:sym typeface="Google Sans"/>
                        </a:rPr>
                        <a:t>Task List</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Search for schedule management apps.</a:t>
                      </a:r>
                    </a:p>
                    <a:p>
                      <a:pPr marL="342900" lvl="0" indent="-342900" algn="l" rtl="0">
                        <a:spcBef>
                          <a:spcPts val="0"/>
                        </a:spcBef>
                        <a:spcAft>
                          <a:spcPts val="0"/>
                        </a:spcAft>
                        <a:buFont typeface="Arial" panose="020B0604020202020204" pitchFamily="34" charset="0"/>
                        <a:buChar char="•"/>
                      </a:pPr>
                      <a:r>
                        <a:rPr lang="en-IN" sz="1200" dirty="0"/>
                        <a:t>Read reviews and ratings.</a:t>
                      </a:r>
                    </a:p>
                    <a:p>
                      <a:pPr marL="342900" lvl="0" indent="-342900" algn="l" rtl="0">
                        <a:spcBef>
                          <a:spcPts val="0"/>
                        </a:spcBef>
                        <a:spcAft>
                          <a:spcPts val="0"/>
                        </a:spcAft>
                        <a:buFont typeface="Arial" panose="020B0604020202020204" pitchFamily="34" charset="0"/>
                        <a:buChar char="•"/>
                      </a:pPr>
                      <a:r>
                        <a:rPr lang="en-US" sz="1200" dirty="0"/>
                        <a:t>Download and install the app.</a:t>
                      </a:r>
                      <a:endParaRPr sz="1200" dirty="0"/>
                    </a:p>
                  </a:txBody>
                  <a:tcPr marL="121900" marR="121900" marT="121900" marB="121900">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Open the app for the first time.</a:t>
                      </a:r>
                    </a:p>
                    <a:p>
                      <a:pPr marL="171450" lvl="0" indent="-171450" algn="l" rtl="0">
                        <a:spcBef>
                          <a:spcPts val="0"/>
                        </a:spcBef>
                        <a:spcAft>
                          <a:spcPts val="0"/>
                        </a:spcAft>
                        <a:buFont typeface="Arial" panose="020B0604020202020204" pitchFamily="34" charset="0"/>
                        <a:buChar char="•"/>
                      </a:pPr>
                      <a:r>
                        <a:rPr lang="en-US" sz="1200" dirty="0"/>
                        <a:t>Create an account or log in.</a:t>
                      </a:r>
                    </a:p>
                    <a:p>
                      <a:pPr marL="171450" lvl="0" indent="-171450" algn="l" rtl="0">
                        <a:spcBef>
                          <a:spcPts val="0"/>
                        </a:spcBef>
                        <a:spcAft>
                          <a:spcPts val="0"/>
                        </a:spcAft>
                        <a:buFont typeface="Arial" panose="020B0604020202020204" pitchFamily="34" charset="0"/>
                        <a:buChar char="•"/>
                      </a:pPr>
                      <a:r>
                        <a:rPr lang="en-US" sz="1200" dirty="0"/>
                        <a:t>Set up personal and family profiles.</a:t>
                      </a:r>
                    </a:p>
                    <a:p>
                      <a:pPr marL="171450" lvl="0" indent="-171450" algn="l" rtl="0">
                        <a:spcBef>
                          <a:spcPts val="0"/>
                        </a:spcBef>
                        <a:spcAft>
                          <a:spcPts val="0"/>
                        </a:spcAft>
                        <a:buFont typeface="Arial" panose="020B0604020202020204" pitchFamily="34" charset="0"/>
                        <a:buChar char="•"/>
                      </a:pPr>
                      <a:r>
                        <a:rPr lang="en-US" sz="1200" dirty="0"/>
                        <a:t>Input initial schedule information (teaching schedule, child’s activities).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Add teaching schedule and school events.</a:t>
                      </a:r>
                    </a:p>
                    <a:p>
                      <a:pPr marL="171450" lvl="0" indent="-171450" algn="l" rtl="0">
                        <a:spcBef>
                          <a:spcPts val="0"/>
                        </a:spcBef>
                        <a:spcAft>
                          <a:spcPts val="0"/>
                        </a:spcAft>
                        <a:buFont typeface="Arial" panose="020B0604020202020204" pitchFamily="34" charset="0"/>
                        <a:buChar char="•"/>
                      </a:pPr>
                      <a:r>
                        <a:rPr lang="en-US" sz="1200" dirty="0"/>
                        <a:t>Add child’s activities and appointments.</a:t>
                      </a:r>
                    </a:p>
                    <a:p>
                      <a:pPr marL="171450" lvl="0" indent="-171450" algn="l" rtl="0">
                        <a:spcBef>
                          <a:spcPts val="0"/>
                        </a:spcBef>
                        <a:spcAft>
                          <a:spcPts val="0"/>
                        </a:spcAft>
                        <a:buFont typeface="Arial" panose="020B0604020202020204" pitchFamily="34" charset="0"/>
                        <a:buChar char="•"/>
                      </a:pPr>
                      <a:r>
                        <a:rPr lang="en-US" sz="1200" dirty="0"/>
                        <a:t>Schedule meal preparation times.</a:t>
                      </a:r>
                    </a:p>
                    <a:p>
                      <a:pPr marL="171450" lvl="0" indent="-171450" algn="l" rtl="0">
                        <a:spcBef>
                          <a:spcPts val="0"/>
                        </a:spcBef>
                        <a:spcAft>
                          <a:spcPts val="0"/>
                        </a:spcAft>
                        <a:buFont typeface="Arial" panose="020B0604020202020204" pitchFamily="34" charset="0"/>
                        <a:buChar char="•"/>
                      </a:pPr>
                      <a:r>
                        <a:rPr lang="en-US" sz="1200" dirty="0"/>
                        <a:t>Set reminders for grading papers and planning syllabi.</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View daily, weekly, and monthly schedules.</a:t>
                      </a:r>
                    </a:p>
                    <a:p>
                      <a:pPr marL="342900" lvl="0" indent="-342900" algn="l" rtl="0">
                        <a:spcBef>
                          <a:spcPts val="0"/>
                        </a:spcBef>
                        <a:spcAft>
                          <a:spcPts val="0"/>
                        </a:spcAft>
                        <a:buFont typeface="Arial" panose="020B0604020202020204" pitchFamily="34" charset="0"/>
                        <a:buChar char="•"/>
                      </a:pPr>
                      <a:r>
                        <a:rPr lang="en-US" sz="1200" dirty="0"/>
                        <a:t>Adjust schedules as needed.</a:t>
                      </a:r>
                    </a:p>
                    <a:p>
                      <a:pPr marL="342900" lvl="0" indent="-342900" algn="l" rtl="0">
                        <a:spcBef>
                          <a:spcPts val="0"/>
                        </a:spcBef>
                        <a:spcAft>
                          <a:spcPts val="0"/>
                        </a:spcAft>
                        <a:buFont typeface="Arial" panose="020B0604020202020204" pitchFamily="34" charset="0"/>
                        <a:buChar char="•"/>
                      </a:pPr>
                      <a:r>
                        <a:rPr lang="en-US" sz="1200" dirty="0"/>
                        <a:t>Share schedules with family members.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Sync the app with school calendars and personal calendars.</a:t>
                      </a:r>
                    </a:p>
                    <a:p>
                      <a:pPr marL="342900" lvl="0" indent="-342900" algn="l" rtl="0">
                        <a:spcBef>
                          <a:spcPts val="0"/>
                        </a:spcBef>
                        <a:spcAft>
                          <a:spcPts val="0"/>
                        </a:spcAft>
                        <a:buFont typeface="Arial" panose="020B0604020202020204" pitchFamily="34" charset="0"/>
                        <a:buChar char="•"/>
                      </a:pPr>
                      <a:r>
                        <a:rPr lang="en-US" sz="1200" dirty="0"/>
                        <a:t>Integrate with other productivity tools.</a:t>
                      </a:r>
                    </a:p>
                    <a:p>
                      <a:pPr marL="342900" lvl="0" indent="-342900" algn="l" rtl="0">
                        <a:spcBef>
                          <a:spcPts val="0"/>
                        </a:spcBef>
                        <a:spcAft>
                          <a:spcPts val="0"/>
                        </a:spcAft>
                        <a:buFont typeface="Arial" panose="020B0604020202020204" pitchFamily="34" charset="0"/>
                        <a:buChar char="•"/>
                      </a:pPr>
                      <a:r>
                        <a:rPr lang="en-US" sz="1200" dirty="0"/>
                        <a:t>Set up notifications and alerts.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Use task prioritization and time blocking features.</a:t>
                      </a:r>
                    </a:p>
                    <a:p>
                      <a:pPr marL="171450" lvl="0" indent="-171450" algn="l" rtl="0">
                        <a:spcBef>
                          <a:spcPts val="0"/>
                        </a:spcBef>
                        <a:spcAft>
                          <a:spcPts val="0"/>
                        </a:spcAft>
                        <a:buFont typeface="Arial" panose="020B0604020202020204" pitchFamily="34" charset="0"/>
                        <a:buChar char="•"/>
                      </a:pPr>
                      <a:r>
                        <a:rPr lang="en-US" sz="1200" dirty="0"/>
                        <a:t>Access analytics to track time spent on various activities.</a:t>
                      </a:r>
                    </a:p>
                    <a:p>
                      <a:pPr marL="171450" lvl="0" indent="-171450" algn="l" rtl="0">
                        <a:spcBef>
                          <a:spcPts val="0"/>
                        </a:spcBef>
                        <a:spcAft>
                          <a:spcPts val="0"/>
                        </a:spcAft>
                        <a:buFont typeface="Arial" panose="020B0604020202020204" pitchFamily="34" charset="0"/>
                        <a:buChar char="•"/>
                      </a:pPr>
                      <a:r>
                        <a:rPr lang="en-US" sz="1200" dirty="0"/>
                        <a:t>Explore integrations with educational tools.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795333">
                <a:tc>
                  <a:txBody>
                    <a:bodyPr/>
                    <a:lstStyle/>
                    <a:p>
                      <a:pPr marL="0" lvl="0" indent="0" algn="ctr" rtl="0">
                        <a:spcBef>
                          <a:spcPts val="0"/>
                        </a:spcBef>
                        <a:spcAft>
                          <a:spcPts val="0"/>
                        </a:spcAft>
                        <a:buNone/>
                      </a:pPr>
                      <a:r>
                        <a:rPr lang="en" sz="1400" b="1" dirty="0">
                          <a:latin typeface="Google Sans"/>
                          <a:ea typeface="Google Sans"/>
                          <a:cs typeface="Google Sans"/>
                          <a:sym typeface="Google Sans"/>
                        </a:rPr>
                        <a:t>Feeling Adjective</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Hopeful</a:t>
                      </a:r>
                      <a:endParaRPr sz="1200" dirty="0"/>
                    </a:p>
                  </a:txBody>
                  <a:tcPr marL="121900" marR="121900" marT="121900" marB="121900">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Optimistic</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IN" sz="1200" dirty="0"/>
                        <a:t>Organized</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In control</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Efficient</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Empowered</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217295">
                <a:tc>
                  <a:txBody>
                    <a:bodyPr/>
                    <a:lstStyle/>
                    <a:p>
                      <a:pPr marL="0" lvl="0" indent="0" algn="ctr" rtl="0">
                        <a:spcBef>
                          <a:spcPts val="0"/>
                        </a:spcBef>
                        <a:spcAft>
                          <a:spcPts val="0"/>
                        </a:spcAft>
                        <a:buNone/>
                      </a:pPr>
                      <a:r>
                        <a:rPr lang="en" sz="1300" b="1" dirty="0">
                          <a:latin typeface="Google Sans"/>
                          <a:ea typeface="Google Sans"/>
                          <a:cs typeface="Google Sans"/>
                          <a:sym typeface="Google Sans"/>
                        </a:rPr>
                        <a:t>Improvement</a:t>
                      </a:r>
                      <a:endParaRPr sz="1300" b="1" dirty="0">
                        <a:latin typeface="Google Sans"/>
                        <a:ea typeface="Google Sans"/>
                        <a:cs typeface="Google Sans"/>
                        <a:sym typeface="Google Sans"/>
                      </a:endParaRPr>
                    </a:p>
                    <a:p>
                      <a:pPr marL="0" lvl="0" indent="0" algn="ctr" rtl="0">
                        <a:spcBef>
                          <a:spcPts val="0"/>
                        </a:spcBef>
                        <a:spcAft>
                          <a:spcPts val="0"/>
                        </a:spcAft>
                        <a:buNone/>
                      </a:pPr>
                      <a:r>
                        <a:rPr lang="en" sz="1300" b="1" dirty="0">
                          <a:latin typeface="Google Sans"/>
                          <a:ea typeface="Google Sans"/>
                          <a:cs typeface="Google Sans"/>
                          <a:sym typeface="Google Sans"/>
                        </a:rPr>
                        <a:t>Opportunities</a:t>
                      </a:r>
                      <a:endParaRPr sz="1300" b="1" dirty="0">
                        <a:latin typeface="Google Sans"/>
                        <a:ea typeface="Google Sans"/>
                        <a:cs typeface="Google Sans"/>
                        <a:sym typeface="Google Sans"/>
                      </a:endParaRPr>
                    </a:p>
                  </a:txBody>
                  <a:tcPr marL="1524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Ensure the app is highly rated and easily discoverable.</a:t>
                      </a:r>
                      <a:endParaRPr sz="1200" dirty="0"/>
                    </a:p>
                  </a:txBody>
                  <a:tcPr marL="121900" marR="121900" marT="121900" marB="121900">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Provide a smooth, intuitive onboarding process.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Make adding events quick and straightforward.</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Ensure the schedule view is clear, customizable, and accessible.</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342900" lvl="0" indent="-342900" algn="l" rtl="0">
                        <a:spcBef>
                          <a:spcPts val="0"/>
                        </a:spcBef>
                        <a:spcAft>
                          <a:spcPts val="0"/>
                        </a:spcAft>
                        <a:buFont typeface="Arial" panose="020B0604020202020204" pitchFamily="34" charset="0"/>
                        <a:buChar char="•"/>
                      </a:pPr>
                      <a:r>
                        <a:rPr lang="en-US" sz="1200" dirty="0"/>
                        <a:t>Provide seamless integration with popular tools and calendars.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Offer advanced features that add value without overwhelming the user.</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FA8951-4C49-1681-3C80-20F9D5FCC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99" y="625927"/>
            <a:ext cx="3091543" cy="3091543"/>
          </a:xfrm>
          <a:prstGeom prst="ellipse">
            <a:avLst/>
          </a:prstGeom>
        </p:spPr>
      </p:pic>
      <p:sp>
        <p:nvSpPr>
          <p:cNvPr id="4" name="TextBox 3">
            <a:extLst>
              <a:ext uri="{FF2B5EF4-FFF2-40B4-BE49-F238E27FC236}">
                <a16:creationId xmlns:a16="http://schemas.microsoft.com/office/drawing/2014/main" id="{59248A4B-155E-0F49-2B6E-BBA17C3A58A7}"/>
              </a:ext>
            </a:extLst>
          </p:cNvPr>
          <p:cNvSpPr txBox="1"/>
          <p:nvPr/>
        </p:nvSpPr>
        <p:spPr>
          <a:xfrm>
            <a:off x="4147457" y="595813"/>
            <a:ext cx="7750629" cy="830997"/>
          </a:xfrm>
          <a:prstGeom prst="rect">
            <a:avLst/>
          </a:prstGeom>
          <a:noFill/>
        </p:spPr>
        <p:txBody>
          <a:bodyPr wrap="square" rtlCol="0">
            <a:spAutoFit/>
          </a:bodyPr>
          <a:lstStyle/>
          <a:p>
            <a:r>
              <a:rPr lang="en-IN" sz="2400" b="1" i="1" dirty="0">
                <a:latin typeface="Times New Roman" panose="02020603050405020304" pitchFamily="18" charset="0"/>
                <a:cs typeface="Times New Roman" panose="02020603050405020304" pitchFamily="18" charset="0"/>
              </a:rPr>
              <a:t>“Thriving through shifts, climbing, soccer with my daughter – staying strong and balanced every day.”</a:t>
            </a:r>
          </a:p>
        </p:txBody>
      </p:sp>
      <p:sp>
        <p:nvSpPr>
          <p:cNvPr id="5" name="TextBox 4">
            <a:extLst>
              <a:ext uri="{FF2B5EF4-FFF2-40B4-BE49-F238E27FC236}">
                <a16:creationId xmlns:a16="http://schemas.microsoft.com/office/drawing/2014/main" id="{9542447A-93E2-9C0F-226C-C7458E6FC9E7}"/>
              </a:ext>
            </a:extLst>
          </p:cNvPr>
          <p:cNvSpPr txBox="1"/>
          <p:nvPr/>
        </p:nvSpPr>
        <p:spPr>
          <a:xfrm>
            <a:off x="4457700" y="2075934"/>
            <a:ext cx="3276600" cy="1785104"/>
          </a:xfrm>
          <a:prstGeom prst="rect">
            <a:avLst/>
          </a:prstGeom>
          <a:noFill/>
        </p:spPr>
        <p:txBody>
          <a:bodyPr wrap="square" rtlCol="0">
            <a:spAutoFit/>
          </a:bodyPr>
          <a:lstStyle/>
          <a:p>
            <a:pPr algn="ctr"/>
            <a:r>
              <a:rPr lang="en-IN" sz="2000" b="1" dirty="0">
                <a:solidFill>
                  <a:schemeClr val="accent6">
                    <a:lumMod val="50000"/>
                  </a:schemeClr>
                </a:solidFill>
                <a:latin typeface="Times New Roman" panose="02020603050405020304" pitchFamily="18" charset="0"/>
                <a:cs typeface="Times New Roman" panose="02020603050405020304" pitchFamily="18" charset="0"/>
              </a:rPr>
              <a:t>Goals</a:t>
            </a:r>
          </a:p>
          <a:p>
            <a:pPr algn="ctr"/>
            <a:endParaRPr lang="en-IN" dirty="0"/>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An app that helps manage budgets and health, organizing both her and her daughter’s schedules easily.</a:t>
            </a:r>
          </a:p>
        </p:txBody>
      </p:sp>
      <p:sp>
        <p:nvSpPr>
          <p:cNvPr id="6" name="TextBox 5">
            <a:extLst>
              <a:ext uri="{FF2B5EF4-FFF2-40B4-BE49-F238E27FC236}">
                <a16:creationId xmlns:a16="http://schemas.microsoft.com/office/drawing/2014/main" id="{13B4DFF2-4E60-A124-47CD-B56640BBD328}"/>
              </a:ext>
            </a:extLst>
          </p:cNvPr>
          <p:cNvSpPr txBox="1"/>
          <p:nvPr/>
        </p:nvSpPr>
        <p:spPr>
          <a:xfrm>
            <a:off x="8137071" y="2075934"/>
            <a:ext cx="3276600" cy="2062103"/>
          </a:xfrm>
          <a:prstGeom prst="rect">
            <a:avLst/>
          </a:prstGeom>
          <a:noFill/>
        </p:spPr>
        <p:txBody>
          <a:bodyPr wrap="square" rtlCol="0">
            <a:spAutoFit/>
          </a:bodyPr>
          <a:lstStyle/>
          <a:p>
            <a:pPr algn="ctr"/>
            <a:r>
              <a:rPr lang="en-IN" sz="2000" b="1" dirty="0">
                <a:solidFill>
                  <a:srgbClr val="C00000"/>
                </a:solidFill>
                <a:latin typeface="Times New Roman" panose="02020603050405020304" pitchFamily="18" charset="0"/>
                <a:cs typeface="Times New Roman" panose="02020603050405020304" pitchFamily="18" charset="0"/>
              </a:rPr>
              <a:t>Frustrations</a:t>
            </a:r>
          </a:p>
          <a:p>
            <a:pPr algn="ctr"/>
            <a:endParaRPr lang="en-IN" dirty="0"/>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Reading quickly is tough due to dyslexia, and time is limited with her shifting work schedule and family commitments.</a:t>
            </a:r>
          </a:p>
        </p:txBody>
      </p:sp>
      <p:sp>
        <p:nvSpPr>
          <p:cNvPr id="7" name="TextBox 6">
            <a:extLst>
              <a:ext uri="{FF2B5EF4-FFF2-40B4-BE49-F238E27FC236}">
                <a16:creationId xmlns:a16="http://schemas.microsoft.com/office/drawing/2014/main" id="{A82C3086-2B89-0263-5DDF-D640A2B5AF3D}"/>
              </a:ext>
            </a:extLst>
          </p:cNvPr>
          <p:cNvSpPr txBox="1"/>
          <p:nvPr/>
        </p:nvSpPr>
        <p:spPr>
          <a:xfrm>
            <a:off x="584200" y="4523249"/>
            <a:ext cx="3563257" cy="2031325"/>
          </a:xfrm>
          <a:prstGeom prst="rect">
            <a:avLst/>
          </a:prstGeom>
          <a:noFill/>
        </p:spPr>
        <p:txBody>
          <a:bodyPr wrap="square" rtlCol="0">
            <a:spAutoFit/>
          </a:bodyPr>
          <a:lstStyle/>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Age: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37</a:t>
            </a: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Education: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Bachelor’s degree</a:t>
            </a: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Hometown: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Google Sans"/>
                <a:ea typeface="Google Sans"/>
                <a:cs typeface="Google Sans"/>
              </a:rPr>
              <a:t>Lakewood, Colorado</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Family:</a:t>
            </a:r>
            <a:r>
              <a:rPr lang="en-IN" b="1"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100" dirty="0">
                <a:effectLst/>
                <a:latin typeface="Google Sans"/>
                <a:ea typeface="Google Sans"/>
                <a:cs typeface="Google Sans"/>
              </a:rPr>
              <a:t>Lives mostly alone, has a teenage daughter</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Occupation: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Google Sans"/>
                <a:ea typeface="Google Sans"/>
                <a:cs typeface="Google Sans"/>
              </a:rPr>
              <a:t>Paramedic</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C59BA03F-E211-5196-7038-727C798B48AD}"/>
              </a:ext>
            </a:extLst>
          </p:cNvPr>
          <p:cNvSpPr txBox="1"/>
          <p:nvPr/>
        </p:nvSpPr>
        <p:spPr>
          <a:xfrm>
            <a:off x="4578350" y="4630970"/>
            <a:ext cx="6888841" cy="1924886"/>
          </a:xfrm>
          <a:prstGeom prst="rect">
            <a:avLst/>
          </a:prstGeom>
          <a:noFill/>
        </p:spPr>
        <p:txBody>
          <a:bodyPr wrap="square" rtlCol="0">
            <a:spAutoFit/>
          </a:bodyPr>
          <a:lstStyle/>
          <a:p>
            <a:pPr>
              <a:lnSpc>
                <a:spcPct val="107000"/>
              </a:lnSpc>
              <a:spcAft>
                <a:spcPts val="800"/>
              </a:spcAft>
            </a:pPr>
            <a:r>
              <a:rPr lang="en-IN" sz="1600" kern="100" dirty="0">
                <a:effectLst/>
                <a:latin typeface="Times New Roman" panose="02020603050405020304" pitchFamily="18" charset="0"/>
                <a:ea typeface="Google Sans"/>
                <a:cs typeface="Times New Roman" panose="02020603050405020304" pitchFamily="18" charset="0"/>
              </a:rPr>
              <a:t>Reena is a paramedic who lives in Lakewood, Colorado. She lives alone but shares custody of her daughter with her ex-partner. Reena works both day and night shifts, and her schedule changes week to week. She is a rock climber who goes to the climbing gym a few mornings a week and also drives her daughter to soccer practice any nights she’s not working. Reena has dyslexia, which makes it difficult to read text quickly and process information in fast-paced settings. </a:t>
            </a:r>
            <a:r>
              <a:rPr lang="en-IN" sz="1600" kern="100" dirty="0">
                <a:solidFill>
                  <a:srgbClr val="1F1F1F"/>
                </a:solidFill>
                <a:effectLst/>
                <a:latin typeface="Times New Roman" panose="02020603050405020304" pitchFamily="18" charset="0"/>
                <a:ea typeface="Google Sans"/>
                <a:cs typeface="Times New Roman" panose="02020603050405020304" pitchFamily="18" charset="0"/>
              </a:rPr>
              <a:t>Reena is health-conscious as well as budget-conscious. </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09978AC-5084-986D-4D08-2764FCE73237}"/>
              </a:ext>
            </a:extLst>
          </p:cNvPr>
          <p:cNvSpPr txBox="1"/>
          <p:nvPr/>
        </p:nvSpPr>
        <p:spPr>
          <a:xfrm>
            <a:off x="1094921" y="3883588"/>
            <a:ext cx="2070100" cy="584775"/>
          </a:xfrm>
          <a:prstGeom prst="rect">
            <a:avLst/>
          </a:prstGeom>
          <a:noFill/>
        </p:spPr>
        <p:txBody>
          <a:bodyPr wrap="square" rtlCol="0">
            <a:spAutoFit/>
          </a:bodyPr>
          <a:lstStyle/>
          <a:p>
            <a:pPr algn="ctr"/>
            <a:r>
              <a:rPr lang="en-IN" sz="3200" b="1" dirty="0">
                <a:solidFill>
                  <a:srgbClr val="0070C0"/>
                </a:solidFill>
                <a:latin typeface="Times New Roman" panose="02020603050405020304" pitchFamily="18" charset="0"/>
                <a:cs typeface="Times New Roman" panose="02020603050405020304" pitchFamily="18" charset="0"/>
              </a:rPr>
              <a:t>Reena</a:t>
            </a:r>
          </a:p>
        </p:txBody>
      </p:sp>
    </p:spTree>
    <p:extLst>
      <p:ext uri="{BB962C8B-B14F-4D97-AF65-F5344CB8AC3E}">
        <p14:creationId xmlns:p14="http://schemas.microsoft.com/office/powerpoint/2010/main" val="802979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8"/>
          <p:cNvSpPr txBox="1"/>
          <p:nvPr/>
        </p:nvSpPr>
        <p:spPr>
          <a:xfrm>
            <a:off x="228233" y="57933"/>
            <a:ext cx="2380400" cy="539600"/>
          </a:xfrm>
          <a:prstGeom prst="rect">
            <a:avLst/>
          </a:prstGeom>
          <a:noFill/>
          <a:ln>
            <a:noFill/>
          </a:ln>
        </p:spPr>
        <p:txBody>
          <a:bodyPr spcFirstLastPara="1" wrap="square" lIns="121900" tIns="121900" rIns="121900" bIns="121900" anchor="t" anchorCtr="0">
            <a:noAutofit/>
          </a:bodyPr>
          <a:lstStyle/>
          <a:p>
            <a:r>
              <a:rPr lang="en" sz="2133" b="1" dirty="0">
                <a:latin typeface="Google Sans"/>
                <a:ea typeface="Google Sans"/>
                <a:cs typeface="Google Sans"/>
                <a:sym typeface="Google Sans"/>
              </a:rPr>
              <a:t>Persona: Reena</a:t>
            </a:r>
            <a:endParaRPr sz="2133" b="1" dirty="0">
              <a:latin typeface="Google Sans"/>
              <a:ea typeface="Google Sans"/>
              <a:cs typeface="Google Sans"/>
              <a:sym typeface="Google Sans"/>
            </a:endParaRPr>
          </a:p>
        </p:txBody>
      </p:sp>
      <p:sp>
        <p:nvSpPr>
          <p:cNvPr id="225" name="Google Shape;225;p48"/>
          <p:cNvSpPr txBox="1"/>
          <p:nvPr/>
        </p:nvSpPr>
        <p:spPr>
          <a:xfrm>
            <a:off x="228885" y="442267"/>
            <a:ext cx="11316800" cy="360800"/>
          </a:xfrm>
          <a:prstGeom prst="rect">
            <a:avLst/>
          </a:prstGeom>
          <a:noFill/>
          <a:ln>
            <a:noFill/>
          </a:ln>
        </p:spPr>
        <p:txBody>
          <a:bodyPr spcFirstLastPara="1" wrap="square" lIns="121900" tIns="121900" rIns="121900" bIns="121900" anchor="t" anchorCtr="0">
            <a:noAutofit/>
          </a:bodyPr>
          <a:lstStyle/>
          <a:p>
            <a:r>
              <a:rPr lang="en" sz="1467" dirty="0">
                <a:solidFill>
                  <a:srgbClr val="434343"/>
                </a:solidFill>
                <a:latin typeface="Google Sans"/>
                <a:ea typeface="Google Sans"/>
                <a:cs typeface="Google Sans"/>
                <a:sym typeface="Google Sans"/>
              </a:rPr>
              <a:t>Goal: </a:t>
            </a:r>
            <a:r>
              <a:rPr lang="en-US" sz="1470" dirty="0"/>
              <a:t>manage her and her daughter's schedules efficiently despite her shifting work hours and dyslexia.</a:t>
            </a:r>
            <a:endParaRPr sz="1470" b="1" dirty="0">
              <a:latin typeface="Google Sans"/>
              <a:ea typeface="Google Sans"/>
              <a:cs typeface="Google Sans"/>
              <a:sym typeface="Google Sans"/>
            </a:endParaRPr>
          </a:p>
          <a:p>
            <a:pPr>
              <a:spcBef>
                <a:spcPts val="400"/>
              </a:spcBef>
              <a:spcAft>
                <a:spcPts val="400"/>
              </a:spcAft>
            </a:pPr>
            <a:endParaRPr sz="1467" dirty="0">
              <a:solidFill>
                <a:srgbClr val="434343"/>
              </a:solidFill>
              <a:latin typeface="Google Sans"/>
              <a:ea typeface="Google Sans"/>
              <a:cs typeface="Google Sans"/>
              <a:sym typeface="Google Sans"/>
            </a:endParaRPr>
          </a:p>
        </p:txBody>
      </p:sp>
      <p:graphicFrame>
        <p:nvGraphicFramePr>
          <p:cNvPr id="226" name="Google Shape;226;p48"/>
          <p:cNvGraphicFramePr/>
          <p:nvPr>
            <p:extLst>
              <p:ext uri="{D42A27DB-BD31-4B8C-83A1-F6EECF244321}">
                <p14:modId xmlns:p14="http://schemas.microsoft.com/office/powerpoint/2010/main" val="4036955421"/>
              </p:ext>
            </p:extLst>
          </p:nvPr>
        </p:nvGraphicFramePr>
        <p:xfrm>
          <a:off x="184690" y="803067"/>
          <a:ext cx="11767455" cy="5957664"/>
        </p:xfrm>
        <a:graphic>
          <a:graphicData uri="http://schemas.openxmlformats.org/drawingml/2006/table">
            <a:tbl>
              <a:tblPr>
                <a:noFill/>
              </a:tblPr>
              <a:tblGrid>
                <a:gridCol w="1681065">
                  <a:extLst>
                    <a:ext uri="{9D8B030D-6E8A-4147-A177-3AD203B41FA5}">
                      <a16:colId xmlns:a16="http://schemas.microsoft.com/office/drawing/2014/main" val="20000"/>
                    </a:ext>
                  </a:extLst>
                </a:gridCol>
                <a:gridCol w="1681065">
                  <a:extLst>
                    <a:ext uri="{9D8B030D-6E8A-4147-A177-3AD203B41FA5}">
                      <a16:colId xmlns:a16="http://schemas.microsoft.com/office/drawing/2014/main" val="20001"/>
                    </a:ext>
                  </a:extLst>
                </a:gridCol>
                <a:gridCol w="1681065">
                  <a:extLst>
                    <a:ext uri="{9D8B030D-6E8A-4147-A177-3AD203B41FA5}">
                      <a16:colId xmlns:a16="http://schemas.microsoft.com/office/drawing/2014/main" val="20002"/>
                    </a:ext>
                  </a:extLst>
                </a:gridCol>
                <a:gridCol w="1681065">
                  <a:extLst>
                    <a:ext uri="{9D8B030D-6E8A-4147-A177-3AD203B41FA5}">
                      <a16:colId xmlns:a16="http://schemas.microsoft.com/office/drawing/2014/main" val="20003"/>
                    </a:ext>
                  </a:extLst>
                </a:gridCol>
                <a:gridCol w="1681065">
                  <a:extLst>
                    <a:ext uri="{9D8B030D-6E8A-4147-A177-3AD203B41FA5}">
                      <a16:colId xmlns:a16="http://schemas.microsoft.com/office/drawing/2014/main" val="20004"/>
                    </a:ext>
                  </a:extLst>
                </a:gridCol>
                <a:gridCol w="1681065">
                  <a:extLst>
                    <a:ext uri="{9D8B030D-6E8A-4147-A177-3AD203B41FA5}">
                      <a16:colId xmlns:a16="http://schemas.microsoft.com/office/drawing/2014/main" val="20005"/>
                    </a:ext>
                  </a:extLst>
                </a:gridCol>
                <a:gridCol w="1681065">
                  <a:extLst>
                    <a:ext uri="{9D8B030D-6E8A-4147-A177-3AD203B41FA5}">
                      <a16:colId xmlns:a16="http://schemas.microsoft.com/office/drawing/2014/main" val="20006"/>
                    </a:ext>
                  </a:extLst>
                </a:gridCol>
              </a:tblGrid>
              <a:tr h="748543">
                <a:tc>
                  <a:txBody>
                    <a:bodyPr/>
                    <a:lstStyle/>
                    <a:p>
                      <a:pPr marL="0" lvl="0" indent="0" algn="ctr" rtl="0">
                        <a:spcBef>
                          <a:spcPts val="0"/>
                        </a:spcBef>
                        <a:spcAft>
                          <a:spcPts val="0"/>
                        </a:spcAft>
                        <a:buNone/>
                      </a:pPr>
                      <a:r>
                        <a:rPr lang="en" sz="1400" b="1" dirty="0">
                          <a:latin typeface="Google Sans"/>
                          <a:ea typeface="Google Sans"/>
                          <a:cs typeface="Google Sans"/>
                          <a:sym typeface="Google Sans"/>
                        </a:rPr>
                        <a:t>Action</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1200" b="1" dirty="0">
                          <a:latin typeface="Google Sans"/>
                          <a:ea typeface="Google Sans"/>
                          <a:cs typeface="Google Sans"/>
                          <a:sym typeface="Google Sans"/>
                        </a:rPr>
                        <a:t>Discover the app</a:t>
                      </a:r>
                    </a:p>
                  </a:txBody>
                  <a:tcPr marL="121900" marR="121900" marT="121900" marB="121900" anchor="ctr">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1400" b="1" dirty="0">
                          <a:latin typeface="Google Sans" panose="020B0604020202020204" charset="0"/>
                        </a:rPr>
                        <a:t>Onboarding and Setup</a:t>
                      </a: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1400" b="1" dirty="0">
                          <a:latin typeface="Google Sans" panose="020B0604020202020204" charset="0"/>
                        </a:rPr>
                        <a:t>Adding Events and Tasks</a:t>
                      </a:r>
                      <a:endParaRPr lang="en-IN" sz="1400" b="1" dirty="0">
                        <a:latin typeface="Google Sans" panose="020B0604020202020204" charset="0"/>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1400" b="1" dirty="0">
                          <a:latin typeface="Google Sans" panose="020B0604020202020204" charset="0"/>
                        </a:rPr>
                        <a:t>Viewing and Managing Schedules</a:t>
                      </a:r>
                      <a:endParaRPr lang="en-IN" sz="1400" b="1" dirty="0">
                        <a:latin typeface="Google Sans" panose="020B0604020202020204" charset="0"/>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1400" b="1" dirty="0">
                          <a:latin typeface="Google Sans" panose="020B0604020202020204" charset="0"/>
                        </a:rPr>
                        <a:t>Syncing with Other Tools</a:t>
                      </a: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1400" b="1" dirty="0">
                          <a:latin typeface="Google Sans" panose="020B0604020202020204" charset="0"/>
                        </a:rPr>
                        <a:t>Using Advanced Features</a:t>
                      </a:r>
                      <a:endParaRPr lang="en-IN" sz="1400" b="1" dirty="0">
                        <a:latin typeface="Google Sans" panose="020B0604020202020204" charset="0"/>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0">
                <a:tc>
                  <a:txBody>
                    <a:bodyPr/>
                    <a:lstStyle/>
                    <a:p>
                      <a:pPr marL="177800" lvl="0" indent="-114300" algn="ctr" rtl="0">
                        <a:spcBef>
                          <a:spcPts val="0"/>
                        </a:spcBef>
                        <a:spcAft>
                          <a:spcPts val="0"/>
                        </a:spcAft>
                        <a:buNone/>
                      </a:pPr>
                      <a:r>
                        <a:rPr lang="en" sz="1400" b="1" dirty="0">
                          <a:latin typeface="Google Sans"/>
                          <a:ea typeface="Google Sans"/>
                          <a:cs typeface="Google Sans"/>
                          <a:sym typeface="Google Sans"/>
                        </a:rPr>
                        <a:t>Task List</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Search for a family schedule management app.</a:t>
                      </a:r>
                    </a:p>
                    <a:p>
                      <a:pPr marL="171450" lvl="0" indent="-171450" algn="l" rtl="0">
                        <a:spcBef>
                          <a:spcPts val="0"/>
                        </a:spcBef>
                        <a:spcAft>
                          <a:spcPts val="0"/>
                        </a:spcAft>
                        <a:buFont typeface="Arial" panose="020B0604020202020204" pitchFamily="34" charset="0"/>
                        <a:buChar char="•"/>
                      </a:pPr>
                      <a:r>
                        <a:rPr lang="en-US" sz="1200" dirty="0"/>
                        <a:t>Read reviews and ratings.</a:t>
                      </a:r>
                    </a:p>
                    <a:p>
                      <a:pPr marL="171450" lvl="0" indent="-171450" algn="l" rtl="0">
                        <a:spcBef>
                          <a:spcPts val="0"/>
                        </a:spcBef>
                        <a:spcAft>
                          <a:spcPts val="0"/>
                        </a:spcAft>
                        <a:buFont typeface="Arial" panose="020B0604020202020204" pitchFamily="34" charset="0"/>
                        <a:buChar char="•"/>
                      </a:pPr>
                      <a:r>
                        <a:rPr lang="en-US" sz="1200" dirty="0"/>
                        <a:t>Download and install the app.</a:t>
                      </a:r>
                      <a:endParaRPr sz="1200" dirty="0"/>
                    </a:p>
                  </a:txBody>
                  <a:tcPr marL="121900" marR="121900" marT="121900" marB="121900">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indent="-171450">
                        <a:buFont typeface="Arial" panose="020B0604020202020204" pitchFamily="34" charset="0"/>
                        <a:buChar char="•"/>
                      </a:pPr>
                      <a:r>
                        <a:rPr lang="en-US" sz="1200" dirty="0"/>
                        <a:t>Open the app for the first time.</a:t>
                      </a:r>
                    </a:p>
                    <a:p>
                      <a:pPr marL="171450" indent="-171450">
                        <a:buFont typeface="Arial" panose="020B0604020202020204" pitchFamily="34" charset="0"/>
                        <a:buChar char="•"/>
                      </a:pPr>
                      <a:r>
                        <a:rPr lang="en-US" sz="1200" dirty="0"/>
                        <a:t>Create an account or log in.</a:t>
                      </a:r>
                    </a:p>
                    <a:p>
                      <a:pPr marL="171450" indent="-171450">
                        <a:buFont typeface="Arial" panose="020B0604020202020204" pitchFamily="34" charset="0"/>
                        <a:buChar char="•"/>
                      </a:pPr>
                      <a:r>
                        <a:rPr lang="en-US" sz="1200" dirty="0"/>
                        <a:t>Set up personal and family profiles.</a:t>
                      </a:r>
                    </a:p>
                    <a:p>
                      <a:pPr marL="171450" indent="-171450">
                        <a:buFont typeface="Arial" panose="020B0604020202020204" pitchFamily="34" charset="0"/>
                        <a:buChar char="•"/>
                      </a:pPr>
                      <a:r>
                        <a:rPr lang="en-US" sz="1200" dirty="0"/>
                        <a:t>Input initial schedule information (work shifts, daughter's activities).</a:t>
                      </a:r>
                    </a:p>
                    <a:p>
                      <a:pPr marL="171450" lvl="0" indent="-171450" algn="l" rtl="0">
                        <a:spcBef>
                          <a:spcPts val="0"/>
                        </a:spcBef>
                        <a:spcAft>
                          <a:spcPts val="0"/>
                        </a:spcAft>
                        <a:buFont typeface="Arial" panose="020B0604020202020204" pitchFamily="34" charset="0"/>
                        <a:buChar char="•"/>
                      </a:pP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indent="-171450">
                        <a:buFont typeface="Arial" panose="020B0604020202020204" pitchFamily="34" charset="0"/>
                        <a:buChar char="•"/>
                      </a:pPr>
                      <a:r>
                        <a:rPr lang="en-US" sz="1200" dirty="0"/>
                        <a:t>Add work shifts and climbing gym sessions.</a:t>
                      </a:r>
                    </a:p>
                    <a:p>
                      <a:pPr marL="171450" indent="-171450">
                        <a:buFont typeface="Arial" panose="020B0604020202020204" pitchFamily="34" charset="0"/>
                        <a:buChar char="•"/>
                      </a:pPr>
                      <a:r>
                        <a:rPr lang="en-US" sz="1200" dirty="0"/>
                        <a:t>Add daughter's soccer practices and other activities.</a:t>
                      </a:r>
                    </a:p>
                    <a:p>
                      <a:pPr marL="171450" indent="-171450">
                        <a:buFont typeface="Arial" panose="020B0604020202020204" pitchFamily="34" charset="0"/>
                        <a:buChar char="•"/>
                      </a:pPr>
                      <a:r>
                        <a:rPr lang="en-US" sz="1200" dirty="0"/>
                        <a:t>Schedule meal preparation and health activities.</a:t>
                      </a:r>
                    </a:p>
                    <a:p>
                      <a:pPr marL="171450" indent="-171450">
                        <a:buFont typeface="Arial" panose="020B0604020202020204" pitchFamily="34" charset="0"/>
                        <a:buChar char="•"/>
                      </a:pPr>
                      <a:r>
                        <a:rPr lang="en-US" sz="1200" dirty="0"/>
                        <a:t>Set reminders for budget management tasks.</a:t>
                      </a:r>
                    </a:p>
                    <a:p>
                      <a:pPr marL="171450" lvl="0" indent="-171450" algn="l" rtl="0">
                        <a:spcBef>
                          <a:spcPts val="0"/>
                        </a:spcBef>
                        <a:spcAft>
                          <a:spcPts val="0"/>
                        </a:spcAft>
                        <a:buFont typeface="Arial" panose="020B0604020202020204" pitchFamily="34" charset="0"/>
                        <a:buChar char="•"/>
                      </a:pP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View daily, weekly, and monthly schedules.</a:t>
                      </a:r>
                    </a:p>
                    <a:p>
                      <a:pPr marL="171450" lvl="0" indent="-171450" algn="l" rtl="0">
                        <a:spcBef>
                          <a:spcPts val="0"/>
                        </a:spcBef>
                        <a:spcAft>
                          <a:spcPts val="0"/>
                        </a:spcAft>
                        <a:buFont typeface="Arial" panose="020B0604020202020204" pitchFamily="34" charset="0"/>
                        <a:buChar char="•"/>
                      </a:pPr>
                      <a:r>
                        <a:rPr lang="en-US" sz="1200" dirty="0"/>
                        <a:t>Adjust schedules as needed.</a:t>
                      </a:r>
                    </a:p>
                    <a:p>
                      <a:pPr marL="171450" lvl="0" indent="-171450" algn="l" rtl="0">
                        <a:spcBef>
                          <a:spcPts val="0"/>
                        </a:spcBef>
                        <a:spcAft>
                          <a:spcPts val="0"/>
                        </a:spcAft>
                        <a:buFont typeface="Arial" panose="020B0604020202020204" pitchFamily="34" charset="0"/>
                        <a:buChar char="•"/>
                      </a:pPr>
                      <a:r>
                        <a:rPr lang="en-US" sz="1200" dirty="0"/>
                        <a:t>Share schedules with her daughter and ex-partner.</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indent="-171450">
                        <a:buFont typeface="Arial" panose="020B0604020202020204" pitchFamily="34" charset="0"/>
                        <a:buChar char="•"/>
                      </a:pPr>
                      <a:r>
                        <a:rPr lang="en-US" sz="1200" dirty="0"/>
                        <a:t>Sync the app with work calendars and personal calendars.</a:t>
                      </a:r>
                    </a:p>
                    <a:p>
                      <a:pPr marL="171450" indent="-171450">
                        <a:buFont typeface="Arial" panose="020B0604020202020204" pitchFamily="34" charset="0"/>
                        <a:buChar char="•"/>
                      </a:pPr>
                      <a:r>
                        <a:rPr lang="en-US" sz="1200" dirty="0"/>
                        <a:t>Integrate with health and budget management tools.</a:t>
                      </a:r>
                    </a:p>
                    <a:p>
                      <a:pPr marL="171450" indent="-171450">
                        <a:buFont typeface="Arial" panose="020B0604020202020204" pitchFamily="34" charset="0"/>
                        <a:buChar char="•"/>
                      </a:pPr>
                      <a:r>
                        <a:rPr lang="en-US" sz="1200" dirty="0"/>
                        <a:t>Set up notifications and alerts.</a:t>
                      </a:r>
                    </a:p>
                    <a:p>
                      <a:pPr marL="171450" lvl="0" indent="-171450" algn="l" rtl="0">
                        <a:spcBef>
                          <a:spcPts val="0"/>
                        </a:spcBef>
                        <a:spcAft>
                          <a:spcPts val="0"/>
                        </a:spcAft>
                        <a:buFont typeface="Arial" panose="020B0604020202020204" pitchFamily="34" charset="0"/>
                        <a:buChar char="•"/>
                      </a:pP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Use task prioritization and time blocking features.</a:t>
                      </a:r>
                    </a:p>
                    <a:p>
                      <a:pPr marL="171450" lvl="0" indent="-171450" algn="l" rtl="0">
                        <a:spcBef>
                          <a:spcPts val="0"/>
                        </a:spcBef>
                        <a:spcAft>
                          <a:spcPts val="0"/>
                        </a:spcAft>
                        <a:buFont typeface="Arial" panose="020B0604020202020204" pitchFamily="34" charset="0"/>
                        <a:buChar char="•"/>
                      </a:pPr>
                      <a:r>
                        <a:rPr lang="en-US" sz="1200" dirty="0"/>
                        <a:t>Access analytics to track time spent on various activities.</a:t>
                      </a:r>
                    </a:p>
                    <a:p>
                      <a:pPr marL="171450" lvl="0" indent="-171450" algn="l" rtl="0">
                        <a:spcBef>
                          <a:spcPts val="0"/>
                        </a:spcBef>
                        <a:spcAft>
                          <a:spcPts val="0"/>
                        </a:spcAft>
                        <a:buFont typeface="Arial" panose="020B0604020202020204" pitchFamily="34" charset="0"/>
                        <a:buChar char="•"/>
                      </a:pPr>
                      <a:r>
                        <a:rPr lang="en-US" sz="1200" dirty="0"/>
                        <a:t>Explore health and budget management integrations.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655286">
                <a:tc>
                  <a:txBody>
                    <a:bodyPr/>
                    <a:lstStyle/>
                    <a:p>
                      <a:pPr marL="0" lvl="0" indent="0" algn="ctr" rtl="0">
                        <a:spcBef>
                          <a:spcPts val="0"/>
                        </a:spcBef>
                        <a:spcAft>
                          <a:spcPts val="0"/>
                        </a:spcAft>
                        <a:buNone/>
                      </a:pPr>
                      <a:r>
                        <a:rPr lang="en" sz="1400" b="1" dirty="0">
                          <a:latin typeface="Google Sans"/>
                          <a:ea typeface="Google Sans"/>
                          <a:cs typeface="Google Sans"/>
                          <a:sym typeface="Google Sans"/>
                        </a:rPr>
                        <a:t>Feeling Adjective</a:t>
                      </a:r>
                      <a:endParaRPr sz="1400" b="1" dirty="0">
                        <a:latin typeface="Google Sans"/>
                        <a:ea typeface="Google Sans"/>
                        <a:cs typeface="Google Sans"/>
                        <a:sym typeface="Google Sans"/>
                      </a:endParaRPr>
                    </a:p>
                  </a:txBody>
                  <a:tcPr marL="1219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Hopeful</a:t>
                      </a:r>
                      <a:endParaRPr sz="1200" dirty="0"/>
                    </a:p>
                  </a:txBody>
                  <a:tcPr marL="121900" marR="121900" marT="121900" marB="121900">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Optimistic</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Organized</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In control</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Efficient</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IN" sz="1200" dirty="0"/>
                        <a:t>Empowered</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132938">
                <a:tc>
                  <a:txBody>
                    <a:bodyPr/>
                    <a:lstStyle/>
                    <a:p>
                      <a:pPr marL="0" lvl="0" indent="0" algn="ctr" rtl="0">
                        <a:spcBef>
                          <a:spcPts val="0"/>
                        </a:spcBef>
                        <a:spcAft>
                          <a:spcPts val="0"/>
                        </a:spcAft>
                        <a:buNone/>
                      </a:pPr>
                      <a:r>
                        <a:rPr lang="en" sz="1300" b="1" dirty="0">
                          <a:latin typeface="Google Sans"/>
                          <a:ea typeface="Google Sans"/>
                          <a:cs typeface="Google Sans"/>
                          <a:sym typeface="Google Sans"/>
                        </a:rPr>
                        <a:t>Improvement</a:t>
                      </a:r>
                      <a:endParaRPr sz="1300" b="1" dirty="0">
                        <a:latin typeface="Google Sans"/>
                        <a:ea typeface="Google Sans"/>
                        <a:cs typeface="Google Sans"/>
                        <a:sym typeface="Google Sans"/>
                      </a:endParaRPr>
                    </a:p>
                    <a:p>
                      <a:pPr marL="0" lvl="0" indent="0" algn="ctr" rtl="0">
                        <a:spcBef>
                          <a:spcPts val="0"/>
                        </a:spcBef>
                        <a:spcAft>
                          <a:spcPts val="0"/>
                        </a:spcAft>
                        <a:buNone/>
                      </a:pPr>
                      <a:r>
                        <a:rPr lang="en" sz="1300" b="1" dirty="0">
                          <a:latin typeface="Google Sans"/>
                          <a:ea typeface="Google Sans"/>
                          <a:cs typeface="Google Sans"/>
                          <a:sym typeface="Google Sans"/>
                        </a:rPr>
                        <a:t>Opportunites</a:t>
                      </a:r>
                      <a:endParaRPr sz="1300" b="1" dirty="0">
                        <a:latin typeface="Google Sans"/>
                        <a:ea typeface="Google Sans"/>
                        <a:cs typeface="Google Sans"/>
                        <a:sym typeface="Google Sans"/>
                      </a:endParaRPr>
                    </a:p>
                  </a:txBody>
                  <a:tcPr marL="152400" marR="121900" marT="121900" marB="121900"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Ensure the app is easy to find, highly rated, and accessible for users with dyslexia.</a:t>
                      </a:r>
                      <a:endParaRPr sz="1200" dirty="0"/>
                    </a:p>
                  </a:txBody>
                  <a:tcPr marL="121900" marR="121900" marT="121900" marB="121900">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Provide a smooth and intuitive onboarding process with accessibility features like text-to-speech.</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Make adding events quick and straightforward, with options for audio input and clear, dyslexia-friendly fonts.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Ensure the schedule view is clear, customizable, and accessible.</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Provide seamless integration with popular tools and calendars, ensuring notifications are accessible.</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171450" lvl="0" indent="-171450" algn="l" rtl="0">
                        <a:spcBef>
                          <a:spcPts val="0"/>
                        </a:spcBef>
                        <a:spcAft>
                          <a:spcPts val="0"/>
                        </a:spcAft>
                        <a:buFont typeface="Arial" panose="020B0604020202020204" pitchFamily="34" charset="0"/>
                        <a:buChar char="•"/>
                      </a:pPr>
                      <a:r>
                        <a:rPr lang="en-US" sz="1200" dirty="0"/>
                        <a:t>Offer valuable advanced features without overwhelming the user, with options for audio support and simple, clear instructions.</a:t>
                      </a:r>
                      <a:endParaRPr sz="1200" dirty="0"/>
                    </a:p>
                  </a:txBody>
                  <a:tcPr marL="121900" marR="121900" marT="121900" marB="1219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1328</Words>
  <Application>Microsoft Office PowerPoint</Application>
  <PresentationFormat>Widescreen</PresentationFormat>
  <Paragraphs>181</Paragraphs>
  <Slides>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Google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Srisuja Basaveshwar</dc:creator>
  <cp:lastModifiedBy>Srisuja Basaveshwar</cp:lastModifiedBy>
  <cp:revision>1</cp:revision>
  <dcterms:created xsi:type="dcterms:W3CDTF">2024-06-23T07:19:10Z</dcterms:created>
  <dcterms:modified xsi:type="dcterms:W3CDTF">2024-06-29T11:26:17Z</dcterms:modified>
</cp:coreProperties>
</file>